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57" r:id="rId3"/>
    <p:sldId id="275" r:id="rId4"/>
    <p:sldId id="258" r:id="rId5"/>
    <p:sldId id="269" r:id="rId6"/>
    <p:sldId id="268" r:id="rId7"/>
    <p:sldId id="310" r:id="rId8"/>
    <p:sldId id="308" r:id="rId9"/>
    <p:sldId id="283" r:id="rId10"/>
    <p:sldId id="284" r:id="rId11"/>
    <p:sldId id="309" r:id="rId12"/>
    <p:sldId id="286" r:id="rId13"/>
    <p:sldId id="279" r:id="rId14"/>
    <p:sldId id="280" r:id="rId15"/>
    <p:sldId id="281" r:id="rId16"/>
    <p:sldId id="282" r:id="rId17"/>
    <p:sldId id="276" r:id="rId18"/>
    <p:sldId id="277" r:id="rId19"/>
    <p:sldId id="278" r:id="rId20"/>
    <p:sldId id="285" r:id="rId21"/>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71"/>
    <p:restoredTop sz="94614"/>
  </p:normalViewPr>
  <p:slideViewPr>
    <p:cSldViewPr>
      <p:cViewPr>
        <p:scale>
          <a:sx n="93" d="100"/>
          <a:sy n="93" d="100"/>
        </p:scale>
        <p:origin x="1416" y="112"/>
      </p:cViewPr>
      <p:guideLst>
        <p:guide orient="horz" pos="2160"/>
        <p:guide pos="2880"/>
      </p:guideLst>
    </p:cSldViewPr>
  </p:slideViewPr>
  <p:notesTextViewPr>
    <p:cViewPr>
      <p:scale>
        <a:sx n="125" d="100"/>
        <a:sy n="125" d="100"/>
      </p:scale>
      <p:origin x="0" y="0"/>
    </p:cViewPr>
  </p:notesTextViewPr>
  <p:sorterViewPr>
    <p:cViewPr>
      <p:scale>
        <a:sx n="80" d="100"/>
        <a:sy n="80" d="100"/>
      </p:scale>
      <p:origin x="0" y="0"/>
    </p:cViewPr>
  </p:sorterViewPr>
  <p:notesViewPr>
    <p:cSldViewPr>
      <p:cViewPr>
        <p:scale>
          <a:sx n="213" d="100"/>
          <a:sy n="213" d="100"/>
        </p:scale>
        <p:origin x="368" y="-63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12/30/22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dirty="0"/>
          </a:p>
        </p:txBody>
      </p:sp>
    </p:spTree>
    <p:extLst>
      <p:ext uri="{BB962C8B-B14F-4D97-AF65-F5344CB8AC3E}">
        <p14:creationId xmlns:p14="http://schemas.microsoft.com/office/powerpoint/2010/main" val="70982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4450" y="0"/>
            <a:ext cx="6934200" cy="9340850"/>
          </a:xfrm>
        </p:spPr>
        <p:txBody>
          <a:bodyPr>
            <a:normAutofit fontScale="62500" lnSpcReduction="20000"/>
          </a:bodyPr>
          <a:lstStyle/>
          <a:p>
            <a:r>
              <a:rPr lang="en-US" sz="1600" b="1" u="sng" dirty="0"/>
              <a:t>Who wrote the book?</a:t>
            </a:r>
            <a:r>
              <a:rPr lang="en-US" sz="1600" dirty="0"/>
              <a:t> (Author)</a:t>
            </a:r>
          </a:p>
          <a:p>
            <a:r>
              <a:rPr lang="en-US" sz="1600" dirty="0"/>
              <a:t>We know little of the prophet Joel beyond a few personal details contained in the book itself. He identified himself as the son of </a:t>
            </a:r>
            <a:r>
              <a:rPr lang="en-US" sz="1600" dirty="0" err="1"/>
              <a:t>Pethuel</a:t>
            </a:r>
            <a:r>
              <a:rPr lang="en-US" sz="1600" dirty="0"/>
              <a:t>, preached to the people of Judah, and expressed a great deal of interest in Jerusalem. </a:t>
            </a:r>
          </a:p>
          <a:p>
            <a:r>
              <a:rPr lang="en-US" sz="1600" b="1" u="sng" dirty="0"/>
              <a:t>Where are we</a:t>
            </a:r>
            <a:r>
              <a:rPr lang="en-US" sz="1600" dirty="0"/>
              <a:t>? (History)</a:t>
            </a:r>
          </a:p>
          <a:p>
            <a:r>
              <a:rPr lang="en-US" sz="1600" dirty="0"/>
              <a:t>Unknown.  Joel gave no explicit indication of his time period. In particular, Joel refrained from mentioning the current ruling kings. Neither Judah or Israel is mentioned.  </a:t>
            </a:r>
          </a:p>
          <a:p>
            <a:pPr marL="628650" lvl="1" indent="-171450">
              <a:buFont typeface="Arial" panose="020B0604020202020204" pitchFamily="34" charset="0"/>
              <a:buChar char="•"/>
            </a:pPr>
            <a:r>
              <a:rPr lang="en-US" sz="1600" dirty="0"/>
              <a:t>Early date argument (830 BC) - No reference to either Assyria (722 BC) or Babylon (586 BC).  The enemies mentioned are Philistines, Phoenicians, Egyptians, and Edomites rather those of the exile period.  </a:t>
            </a:r>
          </a:p>
          <a:p>
            <a:pPr marL="628650" lvl="1" indent="-171450">
              <a:buFont typeface="Arial" panose="020B0604020202020204" pitchFamily="34" charset="0"/>
              <a:buChar char="•"/>
            </a:pPr>
            <a:r>
              <a:rPr lang="en-US" sz="1600" dirty="0"/>
              <a:t>Later date argument - Only Judah is mentioned and not Israel.  No king is mentioned, neither the high places nor idolatry which are all conditions of an earlier period. </a:t>
            </a:r>
            <a:br>
              <a:rPr lang="en-US" sz="1600" dirty="0"/>
            </a:br>
            <a:endParaRPr lang="en-US" sz="1600" dirty="0"/>
          </a:p>
          <a:p>
            <a:r>
              <a:rPr lang="en-US" sz="1600" dirty="0"/>
              <a:t>OUTLINE OF THE BOOK  (1:1-2:27) </a:t>
            </a:r>
          </a:p>
          <a:p>
            <a:pPr marL="228600" indent="-228600">
              <a:buAutoNum type="alphaUcPeriod"/>
            </a:pPr>
            <a:r>
              <a:rPr lang="en-US" sz="1600" dirty="0"/>
              <a:t>THE LAND IS LAID WASTE BY LOCUSTS - THE PEOPLE’S WEEPING... </a:t>
            </a:r>
            <a:br>
              <a:rPr lang="en-US" sz="1600" dirty="0"/>
            </a:br>
            <a:r>
              <a:rPr lang="en-US" sz="1600" dirty="0"/>
              <a:t> 1.  The people will talk of the invasion that stripped the land for years to come and both </a:t>
            </a:r>
            <a:r>
              <a:rPr lang="en-US" sz="1600" dirty="0" err="1"/>
              <a:t>necessaties</a:t>
            </a:r>
            <a:r>
              <a:rPr lang="en-US" sz="1600" dirty="0"/>
              <a:t> and luxuries will be taken </a:t>
            </a:r>
            <a:br>
              <a:rPr lang="en-US" sz="1600" dirty="0"/>
            </a:br>
            <a:r>
              <a:rPr lang="en-US" sz="1600" dirty="0"/>
              <a:t>      away (1:1-12).  </a:t>
            </a:r>
            <a:br>
              <a:rPr lang="en-US" sz="1600" dirty="0"/>
            </a:br>
            <a:r>
              <a:rPr lang="en-US" sz="1600" dirty="0"/>
              <a:t> 2.  The locusts portrayed as a “nation” or the “army of the Lord” (2:11, 25).</a:t>
            </a:r>
            <a:br>
              <a:rPr lang="en-US" sz="1600" dirty="0"/>
            </a:br>
            <a:r>
              <a:rPr lang="en-US" sz="1600" dirty="0"/>
              <a:t> 3.  The devastation would be so great that even worship would be cut off (9) and wailing would occur like a bride hearing of </a:t>
            </a:r>
            <a:br>
              <a:rPr lang="en-US" sz="1600" dirty="0"/>
            </a:br>
            <a:r>
              <a:rPr lang="en-US" sz="1600" dirty="0"/>
              <a:t>       her husband’s death (1:5-12).  </a:t>
            </a:r>
          </a:p>
          <a:p>
            <a:pPr marL="228600" indent="-228600">
              <a:buAutoNum type="alphaUcPeriod"/>
            </a:pPr>
            <a:r>
              <a:rPr lang="en-US" sz="1600" dirty="0"/>
              <a:t>A PLEA TO CRY OUT TO THE LORD...TO BE LED BY THE PRIESTS (1:13-20) </a:t>
            </a:r>
          </a:p>
          <a:p>
            <a:r>
              <a:rPr lang="en-US" sz="1600" dirty="0"/>
              <a:t>         1.  For the present destruction is heralding the coming “day of the Lord” (appears five times in the book: 1:15; 2:1,11, 31: </a:t>
            </a:r>
            <a:br>
              <a:rPr lang="en-US" sz="1600" dirty="0"/>
            </a:br>
            <a:r>
              <a:rPr lang="en-US" sz="1600" dirty="0"/>
              <a:t>              3:14) and sackcloth is to be worn by priests (signifying repentance) (1:15-18).    </a:t>
            </a:r>
            <a:br>
              <a:rPr lang="en-US" sz="1600" dirty="0"/>
            </a:br>
            <a:r>
              <a:rPr lang="en-US" sz="1600" dirty="0"/>
              <a:t>         2.  Joel and the beasts take the lead, with their own cry to the Lord (1:18-20).  </a:t>
            </a:r>
          </a:p>
          <a:p>
            <a:pPr marL="228600" indent="-228600">
              <a:buFont typeface="+mj-lt"/>
              <a:buAutoNum type="alphaUcPeriod" startAt="3"/>
            </a:pPr>
            <a:r>
              <a:rPr lang="en-US" sz="1600" dirty="0"/>
              <a:t>THE COMING “DAY OF THE LORD”... (2:1-11) </a:t>
            </a:r>
          </a:p>
          <a:p>
            <a:r>
              <a:rPr lang="en-US" sz="1600" dirty="0"/>
              <a:t>         1.   A cry to warn the people, for the day (judgment) is coming! Sound the alarm and let everyone tremble (1).  </a:t>
            </a:r>
          </a:p>
          <a:p>
            <a:r>
              <a:rPr lang="en-US" sz="1600" dirty="0"/>
              <a:t>         2.   This particular “day of the Lord” is vividly described (2-11) - It will be a recurrence of the locust plague described as an </a:t>
            </a:r>
            <a:br>
              <a:rPr lang="en-US" sz="1600" dirty="0"/>
            </a:br>
            <a:r>
              <a:rPr lang="en-US" sz="1600" dirty="0"/>
              <a:t>                invading army, an army led by God!  It will be a ”day of darkness and gloominess” -- literally and figuratively.</a:t>
            </a:r>
            <a:br>
              <a:rPr lang="en-US" sz="1600" dirty="0"/>
            </a:br>
            <a:r>
              <a:rPr lang="en-US" sz="1600" dirty="0"/>
              <a:t>                a.  “The day of the Lord” is frequently used by the prophets and is simply a time of judgment by the Lord.  </a:t>
            </a:r>
            <a:br>
              <a:rPr lang="en-US" sz="1600" dirty="0"/>
            </a:br>
            <a:r>
              <a:rPr lang="en-US" sz="1600" dirty="0"/>
              <a:t>                b.  It does not always refer to the Lord’s final judgment.  To conclude this (as many do) is an abuse to the text.</a:t>
            </a:r>
            <a:br>
              <a:rPr lang="en-US" sz="1600" dirty="0"/>
            </a:br>
            <a:r>
              <a:rPr lang="en-US" sz="1600" dirty="0"/>
              <a:t>                c.  That said, one final judgment for which we should all prepare is forthcoming (Jude 6; 2 Cor. 5:19).  </a:t>
            </a:r>
            <a:br>
              <a:rPr lang="en-US" sz="1600" dirty="0"/>
            </a:br>
            <a:r>
              <a:rPr lang="en-US" sz="1600" dirty="0"/>
              <a:t>          3.  Before the locust arrived the area was like the garden of Eden but would become desolate - nothing will deter them.  </a:t>
            </a:r>
            <a:br>
              <a:rPr lang="en-US" sz="1600" dirty="0"/>
            </a:br>
            <a:r>
              <a:rPr lang="en-US" sz="1600" dirty="0"/>
              <a:t>          4.  The Lord’s terror is shown in verse 11 and His mercy and grace are shown in verse 13.  God wishes that no one perish.  </a:t>
            </a:r>
          </a:p>
          <a:p>
            <a:pPr marL="228600" indent="-228600">
              <a:buAutoNum type="alphaUcPeriod" startAt="4"/>
            </a:pPr>
            <a:r>
              <a:rPr lang="en-US" sz="1600" dirty="0"/>
              <a:t>CALL TO REPENTANCE... FIRST BY GOD, AND THEN BY JOEL HIMSELF (2:12-17)</a:t>
            </a:r>
          </a:p>
          <a:p>
            <a:pPr marL="228600" indent="-228600">
              <a:buAutoNum type="alphaUcPeriod" startAt="4"/>
            </a:pPr>
            <a:r>
              <a:rPr lang="en-US" sz="1600" dirty="0"/>
              <a:t>THE LORD’S PROMISE </a:t>
            </a:r>
            <a:r>
              <a:rPr lang="en-US" sz="1600" b="1" dirty="0"/>
              <a:t>IF </a:t>
            </a:r>
            <a:r>
              <a:rPr lang="en-US" sz="1600" dirty="0"/>
              <a:t>THERE IS REPENTANCE...HE WILL BLESS THEM (2:18-20) </a:t>
            </a:r>
            <a:br>
              <a:rPr lang="en-US" sz="1600" dirty="0"/>
            </a:br>
            <a:r>
              <a:rPr lang="en-US" sz="1600" dirty="0"/>
              <a:t> 1.   He will be zealous for His land, and show pity to the people (2:18)</a:t>
            </a:r>
            <a:br>
              <a:rPr lang="en-US" sz="1600" dirty="0"/>
            </a:br>
            <a:r>
              <a:rPr lang="en-US" sz="1600" dirty="0"/>
              <a:t> 2.   He will bless them with grain, wine, and oil (2:19)</a:t>
            </a:r>
            <a:br>
              <a:rPr lang="en-US" sz="1600" dirty="0"/>
            </a:br>
            <a:r>
              <a:rPr lang="en-US" sz="1600" dirty="0"/>
              <a:t> 3.   He will remove the “army” (locusts) from the north (2:20)</a:t>
            </a:r>
          </a:p>
          <a:p>
            <a:pPr marL="228600" indent="-228600">
              <a:buAutoNum type="alphaUcPeriod" startAt="4"/>
            </a:pPr>
            <a:r>
              <a:rPr lang="en-US" sz="1600" dirty="0"/>
              <a:t>A CALL TO COURAGE AND GLADNESS... (2:21-24)   </a:t>
            </a:r>
          </a:p>
          <a:p>
            <a:r>
              <a:rPr lang="en-US" sz="1600" dirty="0"/>
              <a:t>         1.  The land - the Lord has done marvelous things indicating repentance has happened &amp; God is keeping His promise (2:21) </a:t>
            </a:r>
            <a:br>
              <a:rPr lang="en-US" sz="1600" dirty="0"/>
            </a:br>
            <a:r>
              <a:rPr lang="en-US" sz="1600" dirty="0"/>
              <a:t>         2.  The beasts of the field, for the pastures and trees are fruitful once again (2:22)</a:t>
            </a:r>
          </a:p>
          <a:p>
            <a:r>
              <a:rPr lang="en-US" sz="1600" dirty="0"/>
              <a:t>         3.  The children of Zion, for the Lord is blessing the land with rain and a full harvest (2:23-24)</a:t>
            </a:r>
          </a:p>
          <a:p>
            <a:pPr marL="228600" indent="-228600">
              <a:buAutoNum type="alphaUcPeriod" startAt="7"/>
            </a:pPr>
            <a:r>
              <a:rPr lang="en-US" sz="1600" dirty="0"/>
              <a:t>THE LORD’S REASSURANCE... (2:25-27) </a:t>
            </a:r>
            <a:br>
              <a:rPr lang="en-US" sz="1600" dirty="0"/>
            </a:br>
            <a:r>
              <a:rPr lang="en-US" sz="1600" dirty="0"/>
              <a:t> 1.   God will </a:t>
            </a:r>
            <a:r>
              <a:rPr lang="en-US" sz="1600" b="1" dirty="0"/>
              <a:t>restore</a:t>
            </a:r>
            <a:r>
              <a:rPr lang="en-US" sz="1600" dirty="0"/>
              <a:t> what His “army” (the locusts) had destroyed (25)</a:t>
            </a:r>
            <a:br>
              <a:rPr lang="en-US" sz="1600" dirty="0"/>
            </a:br>
            <a:r>
              <a:rPr lang="en-US" sz="1600" dirty="0"/>
              <a:t> 2.   They will be blessed with plenty, and praise God for His grace (26)</a:t>
            </a:r>
            <a:br>
              <a:rPr lang="en-US" sz="1600" dirty="0"/>
            </a:br>
            <a:r>
              <a:rPr lang="en-US" sz="1600" dirty="0"/>
              <a:t> 3.   Then they shall truly know that God is over them (27)</a:t>
            </a:r>
          </a:p>
          <a:p>
            <a:pPr marL="228600" indent="-228600">
              <a:buAutoNum type="alphaUcPeriod" startAt="7"/>
            </a:pPr>
            <a:r>
              <a:rPr lang="en-US" sz="1600" dirty="0"/>
              <a:t>JOEL’S PROPHECY OF THE FUTURE…WHAT SHALL COME TO PASS “</a:t>
            </a:r>
            <a:r>
              <a:rPr lang="en-US" sz="1600" b="1" dirty="0"/>
              <a:t>AFTERWARD</a:t>
            </a:r>
            <a:r>
              <a:rPr lang="en-US" sz="1600" dirty="0"/>
              <a:t>”... (2:26-32) </a:t>
            </a:r>
            <a:br>
              <a:rPr lang="en-US" sz="1600" dirty="0"/>
            </a:br>
            <a:r>
              <a:rPr lang="en-US" sz="1600" dirty="0"/>
              <a:t> 1.   God’s Spirit will be poured out on “all flesh” - including the Gentiles  - to those who “call on the name of the Lord” (2:28-</a:t>
            </a:r>
            <a:br>
              <a:rPr lang="en-US" sz="1600" dirty="0"/>
            </a:br>
            <a:r>
              <a:rPr lang="en-US" sz="1600" dirty="0"/>
              <a:t>       29; cf. Acts 10)</a:t>
            </a:r>
            <a:br>
              <a:rPr lang="en-US" sz="1600" dirty="0"/>
            </a:br>
            <a:r>
              <a:rPr lang="en-US" sz="1600" dirty="0"/>
              <a:t> 2.   Wonders in heaven and earth to appear before the coming of “the day of the Lord” (2:30-31)</a:t>
            </a:r>
            <a:br>
              <a:rPr lang="en-US" sz="1600" dirty="0"/>
            </a:br>
            <a:r>
              <a:rPr lang="en-US" sz="1600" dirty="0"/>
              <a:t> 3.   There shall be deliverance in Mount Zion and Jerusalem (2:32) </a:t>
            </a:r>
          </a:p>
          <a:p>
            <a:pPr marL="228600" indent="-228600">
              <a:buAutoNum type="alphaUcPeriod" startAt="7"/>
            </a:pPr>
            <a:r>
              <a:rPr lang="en-US" sz="1600" dirty="0"/>
              <a:t>WHAT SHALL OCCUR </a:t>
            </a:r>
            <a:r>
              <a:rPr lang="en-US" sz="1600" b="1" dirty="0"/>
              <a:t>“IN THOSE DAYS</a:t>
            </a:r>
            <a:r>
              <a:rPr lang="en-US" sz="1600" dirty="0"/>
              <a:t>”…near future and afterwards (3:1-17) </a:t>
            </a:r>
            <a:br>
              <a:rPr lang="en-US" sz="1600" dirty="0"/>
            </a:br>
            <a:r>
              <a:rPr lang="en-US" sz="1600" dirty="0"/>
              <a:t> 1.   God will judge all the nations who had mistreated God’s people (3:1-32) - specifically mentioned are </a:t>
            </a:r>
            <a:r>
              <a:rPr lang="en-US" sz="1600" dirty="0" err="1"/>
              <a:t>Tyre</a:t>
            </a:r>
            <a:r>
              <a:rPr lang="en-US" sz="1600" dirty="0"/>
              <a:t>, Sidon and </a:t>
            </a:r>
            <a:br>
              <a:rPr lang="en-US" sz="1600" dirty="0"/>
            </a:br>
            <a:r>
              <a:rPr lang="en-US" sz="1600" dirty="0"/>
              <a:t>       Philistia (3:4-8) </a:t>
            </a:r>
            <a:br>
              <a:rPr lang="en-US" sz="1600" dirty="0"/>
            </a:br>
            <a:r>
              <a:rPr lang="en-US" sz="1600" dirty="0"/>
              <a:t> 2.  The nations are called to do battle (3:9-12) a battle that God and His people will surely win.  </a:t>
            </a:r>
            <a:br>
              <a:rPr lang="en-US" sz="1600" dirty="0"/>
            </a:br>
            <a:r>
              <a:rPr lang="en-US" sz="1600" dirty="0"/>
              <a:t> 3.  “Prepare for war!”  Come to the “Valley of  Jehoshaphat” or “Jehovah judges” - symbolizing the greatness of God’s </a:t>
            </a:r>
            <a:br>
              <a:rPr lang="en-US" sz="1600" dirty="0"/>
            </a:br>
            <a:r>
              <a:rPr lang="en-US" sz="1600" dirty="0"/>
              <a:t>       judgment against all wickedness.  </a:t>
            </a:r>
            <a:br>
              <a:rPr lang="en-US" sz="1600" dirty="0"/>
            </a:br>
            <a:r>
              <a:rPr lang="en-US" sz="1600" dirty="0"/>
              <a:t>       a.  The outcome - There will be a great harvest (3:13-17).  God’s people will be victorious.  </a:t>
            </a:r>
            <a:br>
              <a:rPr lang="en-US" sz="1600" dirty="0"/>
            </a:br>
            <a:r>
              <a:rPr lang="en-US" sz="1600" dirty="0"/>
              <a:t>       b.  “The day of the Lord” is described and the Lord’s people will be filled with hope and strength because they know God </a:t>
            </a:r>
            <a:br>
              <a:rPr lang="en-US" sz="1600" dirty="0"/>
            </a:br>
            <a:r>
              <a:rPr lang="en-US" sz="1600" dirty="0"/>
              <a:t>            reigns and will be protective of Hs people (see Rev. 7:1-4; 9:17; 2 </a:t>
            </a:r>
            <a:r>
              <a:rPr lang="en-US" sz="1600" dirty="0" err="1"/>
              <a:t>Ti</a:t>
            </a:r>
            <a:r>
              <a:rPr lang="en-US" sz="1600" dirty="0"/>
              <a:t>. 2:19).    </a:t>
            </a:r>
            <a:br>
              <a:rPr lang="en-US" sz="1600" dirty="0"/>
            </a:br>
            <a:r>
              <a:rPr lang="en-US" sz="1600" dirty="0"/>
              <a:t>       c.  “In that day” must be applied in context to the Messianic era where the Spirit is outpoured (3:1; 2:28-32).  </a:t>
            </a:r>
          </a:p>
          <a:p>
            <a:r>
              <a:rPr lang="en-US" sz="1600" dirty="0"/>
              <a:t>          4.  Summary: </a:t>
            </a:r>
            <a:br>
              <a:rPr lang="en-US" sz="1600" dirty="0"/>
            </a:br>
            <a:r>
              <a:rPr lang="en-US" sz="1600" dirty="0"/>
              <a:t>               a.  Joel 2:28-32: The outpouring of the Holy Spirit to initiate the kingdom spoke of by the prophets.  </a:t>
            </a:r>
            <a:br>
              <a:rPr lang="en-US" sz="1600" dirty="0"/>
            </a:br>
            <a:r>
              <a:rPr lang="en-US" sz="1600" dirty="0"/>
              <a:t>               b.  Joel 3:17, 20: God’s people are under His protection and need not fear even during times of persecution…the kingdom </a:t>
            </a:r>
            <a:br>
              <a:rPr lang="en-US" sz="1600" dirty="0"/>
            </a:br>
            <a:r>
              <a:rPr lang="en-US" sz="1600" dirty="0"/>
              <a:t>                    shall stand (Heb. 12:22, 28; Ro. 8:35-39).   </a:t>
            </a:r>
          </a:p>
          <a:p>
            <a:endParaRPr lang="en-US" sz="1600" dirty="0"/>
          </a:p>
          <a:p>
            <a:r>
              <a:rPr lang="en-US" sz="1600" dirty="0"/>
              <a:t>“He has a right to criticize, who has a heart to help.” - Lincoln</a:t>
            </a:r>
          </a:p>
          <a:p>
            <a:endParaRPr lang="en-US" sz="1600" dirty="0"/>
          </a:p>
          <a:p>
            <a:br>
              <a:rPr lang="en-US" sz="1600" dirty="0"/>
            </a:br>
            <a:endParaRPr lang="en-US" sz="1600" dirty="0"/>
          </a:p>
          <a:p>
            <a:endParaRPr lang="en-US" sz="1600" dirty="0"/>
          </a:p>
          <a:p>
            <a:endParaRPr lang="en-US" sz="1600" dirty="0"/>
          </a:p>
          <a:p>
            <a:endParaRPr lang="en-US" sz="1000"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dirty="0"/>
          </a:p>
        </p:txBody>
      </p:sp>
    </p:spTree>
    <p:extLst>
      <p:ext uri="{BB962C8B-B14F-4D97-AF65-F5344CB8AC3E}">
        <p14:creationId xmlns:p14="http://schemas.microsoft.com/office/powerpoint/2010/main" val="3667826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dirty="0"/>
          </a:p>
        </p:txBody>
      </p:sp>
    </p:spTree>
    <p:extLst>
      <p:ext uri="{BB962C8B-B14F-4D97-AF65-F5344CB8AC3E}">
        <p14:creationId xmlns:p14="http://schemas.microsoft.com/office/powerpoint/2010/main" val="2334929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18</a:t>
            </a:fld>
            <a:endParaRPr lang="en-US" dirty="0"/>
          </a:p>
        </p:txBody>
      </p:sp>
    </p:spTree>
    <p:extLst>
      <p:ext uri="{BB962C8B-B14F-4D97-AF65-F5344CB8AC3E}">
        <p14:creationId xmlns:p14="http://schemas.microsoft.com/office/powerpoint/2010/main" val="256200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107950"/>
            <a:ext cx="5616575" cy="4213225"/>
          </a:xfrm>
        </p:spPr>
      </p:sp>
      <p:sp>
        <p:nvSpPr>
          <p:cNvPr id="3" name="Notes Placeholder 2"/>
          <p:cNvSpPr>
            <a:spLocks noGrp="1"/>
          </p:cNvSpPr>
          <p:nvPr>
            <p:ph type="body" idx="1"/>
          </p:nvPr>
        </p:nvSpPr>
        <p:spPr>
          <a:xfrm>
            <a:off x="196850" y="4159250"/>
            <a:ext cx="6781006" cy="5226050"/>
          </a:xfrm>
        </p:spPr>
        <p:txBody>
          <a:bodyPr>
            <a:noAutofit/>
          </a:bodyPr>
          <a:lstStyle/>
          <a:p>
            <a:r>
              <a:rPr lang="en-US" sz="1000" b="0" i="0" u="none" strike="noStrike" kern="1200" dirty="0">
                <a:solidFill>
                  <a:schemeClr val="tx1"/>
                </a:solidFill>
                <a:effectLst/>
              </a:rPr>
              <a:t>We know little of the prophet Joel beyond a few personal details contained in the book itself. He identified himself as the son of </a:t>
            </a:r>
            <a:r>
              <a:rPr lang="en-US" sz="1000" b="0" i="0" u="none" strike="noStrike" kern="1200" dirty="0" err="1">
                <a:solidFill>
                  <a:schemeClr val="tx1"/>
                </a:solidFill>
                <a:effectLst/>
              </a:rPr>
              <a:t>Pethuel</a:t>
            </a:r>
            <a:r>
              <a:rPr lang="en-US" sz="1000" b="0" i="0" u="none" strike="noStrike" kern="1200" dirty="0">
                <a:solidFill>
                  <a:schemeClr val="tx1"/>
                </a:solidFill>
                <a:effectLst/>
              </a:rPr>
              <a:t>, preached to the people of Judah, and expressed a great deal of interest in Jerusalem. Joel also made several comments on the priests and the temple, indicating a familiarity with the center of worship in </a:t>
            </a:r>
            <a:r>
              <a:rPr lang="en-US" sz="1000" i="0" strike="noStrike" kern="1200" dirty="0">
                <a:effectLst/>
              </a:rPr>
              <a:t>Judah (Joel 1:13-14; 2:14, 17).  Joel often drew upon n</a:t>
            </a:r>
            <a:r>
              <a:rPr lang="en-US" sz="1000" b="0" i="0" u="none" strike="noStrike" kern="1200" dirty="0">
                <a:solidFill>
                  <a:schemeClr val="tx1"/>
                </a:solidFill>
                <a:effectLst/>
              </a:rPr>
              <a:t>atural imagery—the sun and the moon, the grass and the locusts—and in general seemed to understand the reality that truth must have an impact on us in the real world. </a:t>
            </a:r>
            <a:r>
              <a:rPr lang="en-US" sz="1000" dirty="0"/>
              <a:t>Most think Joel prophesied around 835 BC or soon after, making Joel one of the earliest writing prophets, as well as a contemporary of the prophet Elisha.  The date is unsure. The book focuses its prophetic judgment on the southern kingdom of Judah with frequent references to Zion and the temple worship (1:13-14; 2:23, 32; 3:16, 21).   Joel’s familiarity with this area and the worship in the temple suggests that he lived in Judah, possibly even in the city of Jerusalem itself. Using what was likely at that time the well-known locust plague in Judah, Joel capitalized on a recent tragedy to dispense the Lord's message of judgment and the hope of repentance. Some hold the view that the “locust” are figurative but there is no real basis for that conclusion. That the invasion of the locust came as a result of their sin is assumed but there is no specific mention of the wrongdoing (idolatry, materialism, etc)..   But  they were guilty of something.  The “Day of the Lord” is the main theme - a phrase used numerous times that has a wide scope and clearly refers to judgement against Israel contextually.  It is an idiom that is uses to emphasize the swift and decisive nature of the Lord’s victory on any given occasion.  The locust invasion on Judah certainly represents a “day of the Lord.”  At Pentecost, we see the fulfillment of Joel’s prophecy regarding the church (kingdom) and its establishment (Joel 2:28 ff.; Acts 2).  Peter makes sure we know where the prophecy comes from when he states, “But this is that which was spoken by the prophet Joel” (Acts 2:16.).</a:t>
            </a:r>
          </a:p>
          <a:p>
            <a:endParaRPr lang="en-US" sz="1000" dirty="0"/>
          </a:p>
          <a:p>
            <a:r>
              <a:rPr lang="en-US" sz="1000" b="1" u="sng" dirty="0"/>
              <a:t>Application</a:t>
            </a:r>
            <a:r>
              <a:rPr lang="en-US" sz="1000" dirty="0"/>
              <a:t>: “Multitudes, multitudes in the </a:t>
            </a:r>
            <a:r>
              <a:rPr lang="en-US" sz="1000" b="1" dirty="0"/>
              <a:t>valley of decision</a:t>
            </a:r>
            <a:r>
              <a:rPr lang="en-US" sz="1000" dirty="0"/>
              <a:t>: for </a:t>
            </a:r>
            <a:r>
              <a:rPr lang="en-US" sz="1000" b="1" dirty="0"/>
              <a:t>the day of the Lord is near in the valley of decision</a:t>
            </a:r>
            <a:r>
              <a:rPr lang="en-US" sz="1000" dirty="0"/>
              <a:t>.” ( 3:14)  </a:t>
            </a:r>
          </a:p>
          <a:p>
            <a:pPr marL="685800" lvl="1" indent="-228600">
              <a:buFont typeface="+mj-lt"/>
              <a:buAutoNum type="arabicPeriod"/>
            </a:pPr>
            <a:r>
              <a:rPr lang="en-US" sz="1000" b="1" dirty="0"/>
              <a:t>The valley of decision is here</a:t>
            </a:r>
            <a:r>
              <a:rPr lang="en-US" sz="1000" dirty="0"/>
              <a:t>.  Every person has good reasons to decide for the Lord.  Only in Him is there salvation, abundant life, and eternal life.  </a:t>
            </a:r>
          </a:p>
          <a:p>
            <a:pPr marL="685800" lvl="1" indent="-228600">
              <a:buFont typeface="+mj-lt"/>
              <a:buAutoNum type="arabicPeriod"/>
            </a:pPr>
            <a:r>
              <a:rPr lang="en-US" sz="1000" b="1" dirty="0"/>
              <a:t>The valley of decision is here</a:t>
            </a:r>
            <a:r>
              <a:rPr lang="en-US" sz="1000" dirty="0"/>
              <a:t>.  Putting off the decision to obey or a continued hesitation to serve God can harden our hearts and people are less likely to ever obey (Heb. 3:12-15).</a:t>
            </a:r>
          </a:p>
          <a:p>
            <a:pPr marL="685800" lvl="1" indent="-228600">
              <a:buFont typeface="+mj-lt"/>
              <a:buAutoNum type="arabicPeriod"/>
            </a:pPr>
            <a:r>
              <a:rPr lang="en-US" sz="1000" b="1" dirty="0"/>
              <a:t>The valley of decision is here</a:t>
            </a:r>
            <a:r>
              <a:rPr lang="en-US" sz="1000" dirty="0"/>
              <a:t>.  Those who continue to hesitate will ultimately find themselves on the wrong side of the vast gulf that separates the saved from the lost.   Failure to accept Christ (and His conditions) is the same as rejecting Him (John 12:48).  .  </a:t>
            </a:r>
          </a:p>
          <a:p>
            <a:pPr marL="685800" lvl="1" indent="-228600">
              <a:buFont typeface="+mj-lt"/>
              <a:buAutoNum type="arabicPeriod"/>
            </a:pPr>
            <a:r>
              <a:rPr lang="en-US" sz="1000" b="1" dirty="0"/>
              <a:t>The valley of decision is here</a:t>
            </a:r>
            <a:r>
              <a:rPr lang="en-US" sz="1000" dirty="0"/>
              <a:t>.  Joel proclaims that “whoever calls on the name of the Lord will be delivered” (2:32; Ro. 10:13)..  What does this mean? Notice that In Acts 22:16, Paul connects baptism to “calling on His name”  and Jesus tells us that verbal confession - saying “Lord, Lord” -  without “doing the will of the Father” is not enough (Mt. 7;21-23).  </a:t>
            </a:r>
          </a:p>
          <a:p>
            <a:endParaRPr lang="en-US" sz="1000" b="1" dirty="0"/>
          </a:p>
          <a:p>
            <a:r>
              <a:rPr lang="en-US" sz="1000" b="1" dirty="0"/>
              <a:t>Key Thought</a:t>
            </a:r>
            <a:r>
              <a:rPr lang="en-US" sz="1000" dirty="0"/>
              <a:t> : Are you ready for the “day of the Lord?  Judgment is coming:  “How long will you hesitate…?” (1 Kings 18:21)</a:t>
            </a:r>
            <a:br>
              <a:rPr lang="en-US" sz="1000" dirty="0"/>
            </a:br>
            <a:endParaRPr lang="en-US" sz="1000" dirty="0"/>
          </a:p>
        </p:txBody>
      </p:sp>
    </p:spTree>
    <p:extLst>
      <p:ext uri="{BB962C8B-B14F-4D97-AF65-F5344CB8AC3E}">
        <p14:creationId xmlns:p14="http://schemas.microsoft.com/office/powerpoint/2010/main" val="81004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4</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5</a:t>
            </a:fld>
            <a:endParaRPr lang="en-US"/>
          </a:p>
        </p:txBody>
      </p:sp>
    </p:spTree>
    <p:extLst>
      <p:ext uri="{BB962C8B-B14F-4D97-AF65-F5344CB8AC3E}">
        <p14:creationId xmlns:p14="http://schemas.microsoft.com/office/powerpoint/2010/main" val="2134135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6</a:t>
            </a:fld>
            <a:endParaRPr lang="en-US" dirty="0"/>
          </a:p>
        </p:txBody>
      </p:sp>
    </p:spTree>
    <p:extLst>
      <p:ext uri="{BB962C8B-B14F-4D97-AF65-F5344CB8AC3E}">
        <p14:creationId xmlns:p14="http://schemas.microsoft.com/office/powerpoint/2010/main" val="1386982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Joel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Joel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47918" y="1524000"/>
            <a:ext cx="8848164" cy="5474143"/>
          </a:xfrm>
        </p:spPr>
        <p:txBody>
          <a:bodyPr>
            <a:noAutofit/>
          </a:bodyPr>
          <a:lstStyle/>
          <a:p>
            <a:pPr marL="89154" indent="0">
              <a:buNone/>
            </a:pPr>
            <a:r>
              <a:rPr lang="en-US" sz="2400" dirty="0"/>
              <a:t>The book of Joel’s importance to the canon of Scripture stems from its being the first to develop an oft-mentioned biblical idea: “the day of the Lord.”  Joel’s gives some striking and specific details about the day of the Lord—days cloaked in darkness, armies that conquer like consuming fire, and the moon turning to blood.  </a:t>
            </a:r>
          </a:p>
          <a:p>
            <a:pPr marL="89154" indent="0">
              <a:buNone/>
            </a:pPr>
            <a:endParaRPr lang="en-US" sz="2400" dirty="0"/>
          </a:p>
          <a:p>
            <a:pPr marL="89154" indent="0">
              <a:buNone/>
            </a:pPr>
            <a:r>
              <a:rPr lang="en-US" sz="2400" dirty="0"/>
              <a:t>What shall occur “in those days”? (3:1-17.   God will judge all the nations who had mistreated God’s people (3:1-32)  -  specifically mentioned are </a:t>
            </a:r>
            <a:r>
              <a:rPr lang="en-US" sz="2400" dirty="0" err="1"/>
              <a:t>Tyre</a:t>
            </a:r>
            <a:r>
              <a:rPr lang="en-US" sz="2400" dirty="0"/>
              <a:t>, Sidon and Philistia (3:4-8)   The nations are called to do battle (3:9-12).  “Prepare for war!”  Come to the “Valley of  Jehoshaphat” where the Lord will judge the nations.</a:t>
            </a:r>
            <a:br>
              <a:rPr lang="en-US" sz="2400" dirty="0"/>
            </a:br>
            <a:r>
              <a:rPr lang="en-US" sz="2400" dirty="0"/>
              <a:t>      </a:t>
            </a:r>
          </a:p>
          <a:p>
            <a:pPr marL="89154" indent="0">
              <a:buNone/>
            </a:pPr>
            <a:endParaRPr lang="en-US" sz="2400" dirty="0"/>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100" dirty="0"/>
              <a:t>Using what was at that time the well-known locust plague in Judah, Joel capitalized on a recent tragedy to dispense the Lord's message of judgment and the hope of repentance.  In referring to the terrible locust plague, Joel was able to speak into the lives of his listeners and imprint the message of judgment into their minds, like a brand sears the flesh of an animal.</a:t>
            </a:r>
          </a:p>
          <a:p>
            <a:pPr marL="89154" indent="0">
              <a:buNone/>
            </a:pPr>
            <a:endParaRPr lang="en-US" sz="2100" dirty="0"/>
          </a:p>
          <a:p>
            <a:pPr marL="89154" indent="0">
              <a:buNone/>
            </a:pPr>
            <a:r>
              <a:rPr lang="en-US" sz="2100" dirty="0"/>
              <a:t>The day of the Lord (see slide 15) is a reference not necessarily a single day only but could include a period of judgment and restoration that consists of three basic features: </a:t>
            </a:r>
          </a:p>
          <a:p>
            <a:pPr marL="89154" indent="0">
              <a:buNone/>
            </a:pPr>
            <a:endParaRPr lang="en-US" sz="2100" dirty="0"/>
          </a:p>
          <a:p>
            <a:pPr marL="724662" lvl="1" indent="-342900">
              <a:buFont typeface="+mj-lt"/>
              <a:buAutoNum type="arabicPeriod"/>
            </a:pPr>
            <a:r>
              <a:rPr lang="en-US" sz="2000" dirty="0"/>
              <a:t>The judgment of God's people</a:t>
            </a:r>
          </a:p>
          <a:p>
            <a:pPr marL="724662" lvl="1" indent="-342900">
              <a:buFont typeface="+mj-lt"/>
              <a:buAutoNum type="arabicPeriod"/>
            </a:pPr>
            <a:r>
              <a:rPr lang="en-US" sz="2000" dirty="0"/>
              <a:t>The judgment of foreign nations</a:t>
            </a:r>
          </a:p>
          <a:p>
            <a:pPr marL="724662" lvl="1" indent="-342900">
              <a:buFont typeface="+mj-lt"/>
              <a:buAutoNum type="arabicPeriod"/>
            </a:pPr>
            <a:r>
              <a:rPr lang="en-US" sz="2000" dirty="0"/>
              <a:t>The purification and restoration of God's people through intense suffering</a:t>
            </a:r>
          </a:p>
          <a:p>
            <a:pPr marL="381762" lvl="1" indent="0">
              <a:buNone/>
            </a:pPr>
            <a:endParaRPr lang="en-US" sz="2100" dirty="0"/>
          </a:p>
          <a:p>
            <a:pPr marL="89154" indent="0">
              <a:buNone/>
            </a:pPr>
            <a:r>
              <a:rPr lang="en-US" sz="2100" dirty="0"/>
              <a:t>We find each of these elements in the book of Joel (Joel 2:1–11; 2:28–32; 3:1–16).</a:t>
            </a:r>
          </a:p>
        </p:txBody>
      </p:sp>
    </p:spTree>
    <p:extLst>
      <p:ext uri="{BB962C8B-B14F-4D97-AF65-F5344CB8AC3E}">
        <p14:creationId xmlns:p14="http://schemas.microsoft.com/office/powerpoint/2010/main" val="23135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Visions of the future, such as the kind we find in Joel or even in the pages of the more well-known book of Revelation, can often seem remote from our day-to-day existence.  However, their vivid pictures of destruction should serve to awaken us from our spiritual stupor.  Do you ever struggle with feeling complacent? A strong dose of apocalyptic imagery like we find in Joel might just do the trick of opening our eyes to the necessity of faithfully following after God every moment of our life.</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348766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9597-67D4-2F43-996F-280DE4B9CEED}"/>
              </a:ext>
            </a:extLst>
          </p:cNvPr>
          <p:cNvSpPr>
            <a:spLocks noGrp="1"/>
          </p:cNvSpPr>
          <p:nvPr>
            <p:ph type="title" idx="4294967295"/>
          </p:nvPr>
        </p:nvSpPr>
        <p:spPr>
          <a:xfrm>
            <a:off x="1600200" y="0"/>
            <a:ext cx="6629400" cy="838200"/>
          </a:xfrm>
        </p:spPr>
        <p:txBody>
          <a:bodyPr>
            <a:normAutofit/>
          </a:bodyPr>
          <a:lstStyle/>
          <a:p>
            <a:r>
              <a:rPr lang="en-US" sz="3200" dirty="0">
                <a:highlight>
                  <a:srgbClr val="000000"/>
                </a:highlight>
              </a:rPr>
              <a:t>Echoes of symbolism - Locust</a:t>
            </a:r>
          </a:p>
        </p:txBody>
      </p:sp>
      <p:sp>
        <p:nvSpPr>
          <p:cNvPr id="4" name="Content Placeholder 3">
            <a:extLst>
              <a:ext uri="{FF2B5EF4-FFF2-40B4-BE49-F238E27FC236}">
                <a16:creationId xmlns:a16="http://schemas.microsoft.com/office/drawing/2014/main" id="{ABEBEC7D-FD97-6348-BF60-C2398FFD8CE0}"/>
              </a:ext>
            </a:extLst>
          </p:cNvPr>
          <p:cNvSpPr>
            <a:spLocks noGrp="1"/>
          </p:cNvSpPr>
          <p:nvPr>
            <p:ph sz="half" idx="4294967295"/>
          </p:nvPr>
        </p:nvSpPr>
        <p:spPr>
          <a:xfrm>
            <a:off x="152400" y="1143001"/>
            <a:ext cx="4114800" cy="5562600"/>
          </a:xfrm>
          <a:ln w="38100">
            <a:solidFill>
              <a:schemeClr val="tx1"/>
            </a:solidFill>
          </a:ln>
        </p:spPr>
        <p:txBody>
          <a:bodyPr>
            <a:normAutofit/>
          </a:bodyPr>
          <a:lstStyle/>
          <a:p>
            <a:pPr marL="118872" indent="0">
              <a:buNone/>
            </a:pPr>
            <a:r>
              <a:rPr lang="en-US" sz="2200" b="1" dirty="0">
                <a:cs typeface="Arial" panose="020B0604020202020204" pitchFamily="34" charset="0"/>
              </a:rPr>
              <a:t>Joel 1:4: </a:t>
            </a:r>
            <a:r>
              <a:rPr lang="en-US" sz="2200" dirty="0">
                <a:cs typeface="Arial" panose="020B0604020202020204" pitchFamily="34" charset="0"/>
              </a:rPr>
              <a:t>“What the cutting locust left, the swarming locust has eaten. What the swarming locust left, the hopping locust has eaten, and what the hopping locust left,  the destroying locust has eaten. </a:t>
            </a:r>
          </a:p>
          <a:p>
            <a:pPr marL="118872" indent="0">
              <a:buNone/>
            </a:pPr>
            <a:endParaRPr lang="en-US" sz="2200" b="1" dirty="0">
              <a:cs typeface="Arial" panose="020B0604020202020204" pitchFamily="34" charset="0"/>
            </a:endParaRPr>
          </a:p>
          <a:p>
            <a:pPr marL="118872" indent="0">
              <a:buNone/>
            </a:pPr>
            <a:r>
              <a:rPr lang="en-US" sz="2200" b="1" dirty="0">
                <a:cs typeface="Arial" panose="020B0604020202020204" pitchFamily="34" charset="0"/>
              </a:rPr>
              <a:t>Joel 2:25:</a:t>
            </a:r>
            <a:r>
              <a:rPr lang="en-US" sz="2200" dirty="0">
                <a:cs typeface="Arial" panose="020B0604020202020204" pitchFamily="34" charset="0"/>
              </a:rPr>
              <a:t> “I will restore to you the years that the swarming locust has eaten, the hopper, the destroyer, and the cutter, my great army, which I sent among you.”</a:t>
            </a:r>
          </a:p>
        </p:txBody>
      </p:sp>
      <p:sp>
        <p:nvSpPr>
          <p:cNvPr id="5" name="Content Placeholder 4">
            <a:extLst>
              <a:ext uri="{FF2B5EF4-FFF2-40B4-BE49-F238E27FC236}">
                <a16:creationId xmlns:a16="http://schemas.microsoft.com/office/drawing/2014/main" id="{CC588D96-06BC-5D47-8991-30834549F164}"/>
              </a:ext>
            </a:extLst>
          </p:cNvPr>
          <p:cNvSpPr>
            <a:spLocks noGrp="1"/>
          </p:cNvSpPr>
          <p:nvPr>
            <p:ph sz="half" idx="4294967295"/>
          </p:nvPr>
        </p:nvSpPr>
        <p:spPr>
          <a:xfrm>
            <a:off x="4572000" y="1143001"/>
            <a:ext cx="4419600" cy="5562600"/>
          </a:xfrm>
          <a:ln w="38100">
            <a:solidFill>
              <a:srgbClr val="FFC000"/>
            </a:solidFill>
          </a:ln>
        </p:spPr>
        <p:txBody>
          <a:bodyPr>
            <a:normAutofit fontScale="85000" lnSpcReduction="20000"/>
          </a:bodyPr>
          <a:lstStyle/>
          <a:p>
            <a:pPr marL="118872" indent="0">
              <a:buNone/>
            </a:pPr>
            <a:r>
              <a:rPr lang="en-US" sz="2400" b="1" dirty="0"/>
              <a:t>Rev. 9:3-11</a:t>
            </a:r>
            <a:r>
              <a:rPr lang="en-US" sz="2400" dirty="0"/>
              <a:t>: </a:t>
            </a:r>
            <a:r>
              <a:rPr lang="en-US" sz="2300" dirty="0"/>
              <a:t>“Then from the smoke came locusts on the earth, and they were given power like the power of scorpions of the earth…7 In appearance the locusts were like horses prepared for battle: on their heads were what looked like crowns of gold; their faces were like human faces, 8 their hair like women's hair, and their teeth like lions' teeth; 9 they had breastplates like breastplates of iron, and the noise of their wings was like the noise of many chariots with horses rushing into battle. 10 They have tails and stings like scorpions, and their power to hurt people for five months is in their tails. 11 They have as king over them the angel of the bottomless pit. His name in Hebrew is Abaddon, and in Greek he is called Apollyon”</a:t>
            </a:r>
          </a:p>
        </p:txBody>
      </p:sp>
    </p:spTree>
    <p:extLst>
      <p:ext uri="{BB962C8B-B14F-4D97-AF65-F5344CB8AC3E}">
        <p14:creationId xmlns:p14="http://schemas.microsoft.com/office/powerpoint/2010/main" val="99413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9597-67D4-2F43-996F-280DE4B9CEED}"/>
              </a:ext>
            </a:extLst>
          </p:cNvPr>
          <p:cNvSpPr>
            <a:spLocks noGrp="1"/>
          </p:cNvSpPr>
          <p:nvPr>
            <p:ph type="title" idx="4294967295"/>
          </p:nvPr>
        </p:nvSpPr>
        <p:spPr>
          <a:xfrm>
            <a:off x="1219200" y="152399"/>
            <a:ext cx="7620000" cy="685800"/>
          </a:xfrm>
        </p:spPr>
        <p:txBody>
          <a:bodyPr>
            <a:normAutofit fontScale="90000"/>
          </a:bodyPr>
          <a:lstStyle/>
          <a:p>
            <a:r>
              <a:rPr lang="en-US" sz="3200" dirty="0">
                <a:highlight>
                  <a:srgbClr val="000000"/>
                </a:highlight>
              </a:rPr>
              <a:t>Echoes of symbolism - Moon turning to blood</a:t>
            </a:r>
          </a:p>
        </p:txBody>
      </p:sp>
      <p:sp>
        <p:nvSpPr>
          <p:cNvPr id="4" name="Content Placeholder 3">
            <a:extLst>
              <a:ext uri="{FF2B5EF4-FFF2-40B4-BE49-F238E27FC236}">
                <a16:creationId xmlns:a16="http://schemas.microsoft.com/office/drawing/2014/main" id="{ABEBEC7D-FD97-6348-BF60-C2398FFD8CE0}"/>
              </a:ext>
            </a:extLst>
          </p:cNvPr>
          <p:cNvSpPr>
            <a:spLocks noGrp="1"/>
          </p:cNvSpPr>
          <p:nvPr>
            <p:ph sz="half" idx="4294967295"/>
          </p:nvPr>
        </p:nvSpPr>
        <p:spPr>
          <a:xfrm>
            <a:off x="152400" y="1143001"/>
            <a:ext cx="4114800" cy="5562600"/>
          </a:xfrm>
          <a:ln w="38100">
            <a:solidFill>
              <a:schemeClr val="tx1"/>
            </a:solidFill>
          </a:ln>
        </p:spPr>
        <p:txBody>
          <a:bodyPr>
            <a:normAutofit/>
          </a:bodyPr>
          <a:lstStyle/>
          <a:p>
            <a:pPr marL="118872" indent="0">
              <a:buNone/>
            </a:pPr>
            <a:r>
              <a:rPr lang="en-US" sz="2400" b="1" dirty="0">
                <a:cs typeface="Arial" panose="020B0604020202020204" pitchFamily="34" charset="0"/>
              </a:rPr>
              <a:t>Joel 2:31: </a:t>
            </a:r>
            <a:r>
              <a:rPr lang="en-US" sz="2400" dirty="0">
                <a:cs typeface="Arial" panose="020B0604020202020204" pitchFamily="34" charset="0"/>
              </a:rPr>
              <a:t>“The sun shall be turned to darkness, and the moon to blood, before the great and awesome day of the Lord comes.”</a:t>
            </a:r>
          </a:p>
          <a:p>
            <a:pPr marL="118872" indent="0">
              <a:buNone/>
            </a:pPr>
            <a:endParaRPr lang="en-US" sz="2000" dirty="0">
              <a:cs typeface="Arial" panose="020B0604020202020204" pitchFamily="34" charset="0"/>
            </a:endParaRPr>
          </a:p>
          <a:p>
            <a:pPr marL="118872" indent="0">
              <a:buNone/>
            </a:pPr>
            <a:endParaRPr lang="en-US" sz="2000" b="1" dirty="0">
              <a:cs typeface="Arial" panose="020B0604020202020204" pitchFamily="34" charset="0"/>
            </a:endParaRPr>
          </a:p>
        </p:txBody>
      </p:sp>
      <p:sp>
        <p:nvSpPr>
          <p:cNvPr id="5" name="Content Placeholder 4">
            <a:extLst>
              <a:ext uri="{FF2B5EF4-FFF2-40B4-BE49-F238E27FC236}">
                <a16:creationId xmlns:a16="http://schemas.microsoft.com/office/drawing/2014/main" id="{CC588D96-06BC-5D47-8991-30834549F164}"/>
              </a:ext>
            </a:extLst>
          </p:cNvPr>
          <p:cNvSpPr>
            <a:spLocks noGrp="1"/>
          </p:cNvSpPr>
          <p:nvPr>
            <p:ph sz="half" idx="4294967295"/>
          </p:nvPr>
        </p:nvSpPr>
        <p:spPr>
          <a:xfrm>
            <a:off x="4572000" y="1143001"/>
            <a:ext cx="4419600" cy="5562600"/>
          </a:xfrm>
          <a:ln w="38100">
            <a:solidFill>
              <a:srgbClr val="FFC000"/>
            </a:solidFill>
          </a:ln>
        </p:spPr>
        <p:txBody>
          <a:bodyPr>
            <a:normAutofit/>
          </a:bodyPr>
          <a:lstStyle/>
          <a:p>
            <a:pPr marL="118872" indent="0">
              <a:buNone/>
            </a:pPr>
            <a:r>
              <a:rPr lang="en-US" sz="2400" b="1" dirty="0"/>
              <a:t>Rev. 6:12</a:t>
            </a:r>
            <a:r>
              <a:rPr lang="en-US" sz="2400" dirty="0"/>
              <a:t>: “When he opened the sixth seal, I looked, and behold, there was a great earthquake, and the sun became black as sackcloth, the full moon became like blood”</a:t>
            </a:r>
          </a:p>
        </p:txBody>
      </p:sp>
    </p:spTree>
    <p:extLst>
      <p:ext uri="{BB962C8B-B14F-4D97-AF65-F5344CB8AC3E}">
        <p14:creationId xmlns:p14="http://schemas.microsoft.com/office/powerpoint/2010/main" val="198830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9597-67D4-2F43-996F-280DE4B9CEED}"/>
              </a:ext>
            </a:extLst>
          </p:cNvPr>
          <p:cNvSpPr>
            <a:spLocks noGrp="1"/>
          </p:cNvSpPr>
          <p:nvPr>
            <p:ph type="title" idx="4294967295"/>
          </p:nvPr>
        </p:nvSpPr>
        <p:spPr>
          <a:xfrm>
            <a:off x="990600" y="304800"/>
            <a:ext cx="7620000" cy="685800"/>
          </a:xfrm>
        </p:spPr>
        <p:txBody>
          <a:bodyPr>
            <a:normAutofit fontScale="90000"/>
          </a:bodyPr>
          <a:lstStyle/>
          <a:p>
            <a:r>
              <a:rPr lang="en-US" sz="3200" dirty="0">
                <a:highlight>
                  <a:srgbClr val="000000"/>
                </a:highlight>
              </a:rPr>
              <a:t>Echoes of symbolism -  harvest and wine press</a:t>
            </a:r>
          </a:p>
        </p:txBody>
      </p:sp>
      <p:sp>
        <p:nvSpPr>
          <p:cNvPr id="4" name="Content Placeholder 3">
            <a:extLst>
              <a:ext uri="{FF2B5EF4-FFF2-40B4-BE49-F238E27FC236}">
                <a16:creationId xmlns:a16="http://schemas.microsoft.com/office/drawing/2014/main" id="{ABEBEC7D-FD97-6348-BF60-C2398FFD8CE0}"/>
              </a:ext>
            </a:extLst>
          </p:cNvPr>
          <p:cNvSpPr>
            <a:spLocks noGrp="1"/>
          </p:cNvSpPr>
          <p:nvPr>
            <p:ph sz="half" idx="4294967295"/>
          </p:nvPr>
        </p:nvSpPr>
        <p:spPr>
          <a:xfrm>
            <a:off x="152400" y="1143001"/>
            <a:ext cx="4114800" cy="5562600"/>
          </a:xfrm>
          <a:ln w="38100">
            <a:solidFill>
              <a:schemeClr val="tx1"/>
            </a:solidFill>
          </a:ln>
        </p:spPr>
        <p:txBody>
          <a:bodyPr>
            <a:normAutofit/>
          </a:bodyPr>
          <a:lstStyle/>
          <a:p>
            <a:pPr marL="118872" indent="0">
              <a:buNone/>
            </a:pPr>
            <a:r>
              <a:rPr lang="en-US" sz="2400" b="1" dirty="0">
                <a:cs typeface="Arial" panose="020B0604020202020204" pitchFamily="34" charset="0"/>
              </a:rPr>
              <a:t>Joel 3:13: </a:t>
            </a:r>
            <a:r>
              <a:rPr lang="en-US" sz="2400" dirty="0">
                <a:cs typeface="Arial" panose="020B0604020202020204" pitchFamily="34" charset="0"/>
              </a:rPr>
              <a:t>“Put in the sickle, for the harvest is ripe. Go in, tread, for the winepress is full. The vats overflow, for their evil is great.”</a:t>
            </a:r>
          </a:p>
          <a:p>
            <a:pPr marL="118872" indent="0">
              <a:buNone/>
            </a:pPr>
            <a:endParaRPr lang="en-US" sz="2000" b="1" dirty="0">
              <a:cs typeface="Arial" panose="020B0604020202020204" pitchFamily="34" charset="0"/>
            </a:endParaRPr>
          </a:p>
        </p:txBody>
      </p:sp>
      <p:sp>
        <p:nvSpPr>
          <p:cNvPr id="5" name="Content Placeholder 4">
            <a:extLst>
              <a:ext uri="{FF2B5EF4-FFF2-40B4-BE49-F238E27FC236}">
                <a16:creationId xmlns:a16="http://schemas.microsoft.com/office/drawing/2014/main" id="{CC588D96-06BC-5D47-8991-30834549F164}"/>
              </a:ext>
            </a:extLst>
          </p:cNvPr>
          <p:cNvSpPr>
            <a:spLocks noGrp="1"/>
          </p:cNvSpPr>
          <p:nvPr>
            <p:ph sz="half" idx="4294967295"/>
          </p:nvPr>
        </p:nvSpPr>
        <p:spPr>
          <a:xfrm>
            <a:off x="4572000" y="1143001"/>
            <a:ext cx="4419600" cy="5562600"/>
          </a:xfrm>
          <a:ln w="38100">
            <a:solidFill>
              <a:srgbClr val="FFC000"/>
            </a:solidFill>
          </a:ln>
        </p:spPr>
        <p:txBody>
          <a:bodyPr>
            <a:normAutofit fontScale="77500" lnSpcReduction="20000"/>
          </a:bodyPr>
          <a:lstStyle/>
          <a:p>
            <a:pPr marL="118872" indent="0">
              <a:buNone/>
            </a:pPr>
            <a:r>
              <a:rPr lang="en-US" sz="2300" b="1" dirty="0"/>
              <a:t>Rev. 14:17-20: “</a:t>
            </a:r>
            <a:r>
              <a:rPr lang="en-US" sz="2300" dirty="0"/>
              <a:t>Then another angel came out of the temple in heaven, and he too had a sharp sickle. 18 And another angel came out of the fury of the wrath of God the Almighty.” from the altar, the angel who has authority over the fire, and he called with a loud voice to the one who had the sharp sickle, “Put in your sickle and gather the clusters from the vine of the earth, for its grapes are ripe.” 19 So the angel swung his sickle across the earth and gathered the grape harvest of the earth and threw it into the great winepress of the wrath of God. 20 And the winepress was trodden outside the city, and blood flowed from the winepress, as high as a horse's bridle, for 1,600 stadia.”</a:t>
            </a:r>
          </a:p>
          <a:p>
            <a:pPr marL="118872" indent="0">
              <a:buNone/>
            </a:pPr>
            <a:endParaRPr lang="en-US" sz="2400" b="1" dirty="0"/>
          </a:p>
          <a:p>
            <a:pPr marL="118872" indent="0">
              <a:buNone/>
            </a:pPr>
            <a:r>
              <a:rPr lang="en-US" sz="2400" b="1" dirty="0"/>
              <a:t>Rev. 19:15</a:t>
            </a:r>
            <a:r>
              <a:rPr lang="en-US" sz="2400" dirty="0"/>
              <a:t>: “From his mouth comes a sharp sword with which to strike down the nations, and he will rule them with a rod of iron. He will tread </a:t>
            </a:r>
            <a:r>
              <a:rPr lang="en-US" sz="2400"/>
              <a:t>the winepress.” </a:t>
            </a:r>
            <a:endParaRPr lang="en-US" sz="2400" dirty="0"/>
          </a:p>
        </p:txBody>
      </p:sp>
    </p:spTree>
    <p:extLst>
      <p:ext uri="{BB962C8B-B14F-4D97-AF65-F5344CB8AC3E}">
        <p14:creationId xmlns:p14="http://schemas.microsoft.com/office/powerpoint/2010/main" val="336821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59597-67D4-2F43-996F-280DE4B9CEED}"/>
              </a:ext>
            </a:extLst>
          </p:cNvPr>
          <p:cNvSpPr>
            <a:spLocks noGrp="1"/>
          </p:cNvSpPr>
          <p:nvPr>
            <p:ph type="title" idx="4294967295"/>
          </p:nvPr>
        </p:nvSpPr>
        <p:spPr>
          <a:xfrm>
            <a:off x="2590800" y="304800"/>
            <a:ext cx="3962400" cy="533399"/>
          </a:xfrm>
        </p:spPr>
        <p:txBody>
          <a:bodyPr>
            <a:normAutofit fontScale="90000"/>
          </a:bodyPr>
          <a:lstStyle/>
          <a:p>
            <a:r>
              <a:rPr lang="en-US" sz="3600" dirty="0">
                <a:highlight>
                  <a:srgbClr val="000000"/>
                </a:highlight>
              </a:rPr>
              <a:t>The Day of the Lord       </a:t>
            </a:r>
          </a:p>
        </p:txBody>
      </p:sp>
      <p:sp>
        <p:nvSpPr>
          <p:cNvPr id="4" name="Content Placeholder 3">
            <a:extLst>
              <a:ext uri="{FF2B5EF4-FFF2-40B4-BE49-F238E27FC236}">
                <a16:creationId xmlns:a16="http://schemas.microsoft.com/office/drawing/2014/main" id="{ABEBEC7D-FD97-6348-BF60-C2398FFD8CE0}"/>
              </a:ext>
            </a:extLst>
          </p:cNvPr>
          <p:cNvSpPr>
            <a:spLocks noGrp="1"/>
          </p:cNvSpPr>
          <p:nvPr>
            <p:ph sz="half" idx="4294967295"/>
          </p:nvPr>
        </p:nvSpPr>
        <p:spPr>
          <a:xfrm>
            <a:off x="152400" y="1143001"/>
            <a:ext cx="4114800" cy="5562600"/>
          </a:xfrm>
          <a:ln w="38100">
            <a:solidFill>
              <a:schemeClr val="tx1"/>
            </a:solidFill>
          </a:ln>
        </p:spPr>
        <p:txBody>
          <a:bodyPr>
            <a:normAutofit/>
          </a:bodyPr>
          <a:lstStyle/>
          <a:p>
            <a:pPr marL="118872" indent="0">
              <a:buNone/>
            </a:pPr>
            <a:r>
              <a:rPr lang="en-US" sz="2000" b="1" dirty="0">
                <a:cs typeface="Arial" panose="020B0604020202020204" pitchFamily="34" charset="0"/>
              </a:rPr>
              <a:t>Joel 1:15: </a:t>
            </a:r>
            <a:r>
              <a:rPr lang="en-US" sz="2000" dirty="0">
                <a:cs typeface="Arial" panose="020B0604020202020204" pitchFamily="34" charset="0"/>
              </a:rPr>
              <a:t>“Alas for the day! For the day of the Lord is near, and as destruction from the Almighty it comes.”</a:t>
            </a:r>
          </a:p>
          <a:p>
            <a:pPr marL="118872" indent="0">
              <a:buNone/>
            </a:pPr>
            <a:endParaRPr lang="en-US" sz="2000" dirty="0">
              <a:cs typeface="Arial" panose="020B0604020202020204" pitchFamily="34" charset="0"/>
            </a:endParaRPr>
          </a:p>
          <a:p>
            <a:pPr marL="118872" indent="0">
              <a:buNone/>
            </a:pPr>
            <a:r>
              <a:rPr lang="en-US" sz="2000" b="1" dirty="0">
                <a:cs typeface="Arial" panose="020B0604020202020204" pitchFamily="34" charset="0"/>
              </a:rPr>
              <a:t>Joel 2:1</a:t>
            </a:r>
            <a:r>
              <a:rPr lang="en-US" sz="2000" dirty="0">
                <a:cs typeface="Arial" panose="020B0604020202020204" pitchFamily="34" charset="0"/>
              </a:rPr>
              <a:t>: “Blow a trumpet in Zion; sound an alarm on my holy mountain! Let all the inhabitants of the land tremble, for the day of the Lord is coming; it is near”</a:t>
            </a:r>
          </a:p>
          <a:p>
            <a:pPr marL="118872" indent="0">
              <a:buNone/>
            </a:pPr>
            <a:endParaRPr lang="en-US" sz="2000" dirty="0">
              <a:cs typeface="Arial" panose="020B0604020202020204" pitchFamily="34" charset="0"/>
            </a:endParaRPr>
          </a:p>
          <a:p>
            <a:pPr marL="118872" indent="0">
              <a:buNone/>
            </a:pPr>
            <a:r>
              <a:rPr lang="en-US" sz="2000" b="1" dirty="0">
                <a:cs typeface="Arial" panose="020B0604020202020204" pitchFamily="34" charset="0"/>
              </a:rPr>
              <a:t>Joel 2:11: </a:t>
            </a:r>
            <a:r>
              <a:rPr lang="en-US" sz="2000" dirty="0">
                <a:cs typeface="Arial" panose="020B0604020202020204" pitchFamily="34" charset="0"/>
              </a:rPr>
              <a:t>” The Lord utters his voice</a:t>
            </a:r>
          </a:p>
          <a:p>
            <a:pPr marL="118872" indent="0">
              <a:buNone/>
            </a:pPr>
            <a:r>
              <a:rPr lang="en-US" sz="2000" dirty="0">
                <a:cs typeface="Arial" panose="020B0604020202020204" pitchFamily="34" charset="0"/>
              </a:rPr>
              <a:t>before his army, for his camp is exceedingly great; he who executes his word is powerful. For the day of the Lord is great and very awesome; who can endure it?</a:t>
            </a:r>
            <a:endParaRPr lang="en-US" sz="2000" b="1" dirty="0">
              <a:cs typeface="Arial" panose="020B0604020202020204" pitchFamily="34" charset="0"/>
            </a:endParaRPr>
          </a:p>
        </p:txBody>
      </p:sp>
      <p:sp>
        <p:nvSpPr>
          <p:cNvPr id="5" name="Content Placeholder 4">
            <a:extLst>
              <a:ext uri="{FF2B5EF4-FFF2-40B4-BE49-F238E27FC236}">
                <a16:creationId xmlns:a16="http://schemas.microsoft.com/office/drawing/2014/main" id="{CC588D96-06BC-5D47-8991-30834549F164}"/>
              </a:ext>
            </a:extLst>
          </p:cNvPr>
          <p:cNvSpPr>
            <a:spLocks noGrp="1"/>
          </p:cNvSpPr>
          <p:nvPr>
            <p:ph sz="half" idx="4294967295"/>
          </p:nvPr>
        </p:nvSpPr>
        <p:spPr>
          <a:xfrm>
            <a:off x="4572000" y="1143001"/>
            <a:ext cx="4419600" cy="5562600"/>
          </a:xfrm>
          <a:ln w="38100">
            <a:solidFill>
              <a:srgbClr val="FFC000"/>
            </a:solidFill>
          </a:ln>
        </p:spPr>
        <p:txBody>
          <a:bodyPr>
            <a:normAutofit/>
          </a:bodyPr>
          <a:lstStyle/>
          <a:p>
            <a:pPr marL="118872" indent="0">
              <a:buNone/>
            </a:pPr>
            <a:r>
              <a:rPr lang="en-US" sz="2400" b="1" dirty="0"/>
              <a:t>Joel 2:31: </a:t>
            </a:r>
            <a:r>
              <a:rPr lang="en-US" sz="2400" dirty="0"/>
              <a:t>“The sun shall be turned to darkness, and the moon to blood, before the great and awesome day of the Lord comes.”</a:t>
            </a:r>
            <a:endParaRPr lang="en-US" sz="2400" b="1" dirty="0"/>
          </a:p>
          <a:p>
            <a:pPr marL="118872" indent="0">
              <a:buNone/>
            </a:pPr>
            <a:endParaRPr lang="en-US" sz="2400" dirty="0"/>
          </a:p>
          <a:p>
            <a:pPr marL="118872" indent="0">
              <a:buNone/>
            </a:pPr>
            <a:r>
              <a:rPr lang="en-US" sz="2400" b="1" dirty="0"/>
              <a:t>Joel 3:14</a:t>
            </a:r>
            <a:r>
              <a:rPr lang="en-US" sz="2400" dirty="0"/>
              <a:t>: “Multitudes, multitudes, in the valley of decision! For the day of the Lord is near in the valley of decision.”</a:t>
            </a:r>
            <a:endParaRPr lang="en-US" sz="2400" b="1" dirty="0"/>
          </a:p>
        </p:txBody>
      </p:sp>
      <p:sp>
        <p:nvSpPr>
          <p:cNvPr id="3" name="TextBox 2">
            <a:extLst>
              <a:ext uri="{FF2B5EF4-FFF2-40B4-BE49-F238E27FC236}">
                <a16:creationId xmlns:a16="http://schemas.microsoft.com/office/drawing/2014/main" id="{E8650E96-27CB-6A40-AEC7-17822912A79E}"/>
              </a:ext>
            </a:extLst>
          </p:cNvPr>
          <p:cNvSpPr txBox="1"/>
          <p:nvPr/>
        </p:nvSpPr>
        <p:spPr>
          <a:xfrm>
            <a:off x="6324600" y="571499"/>
            <a:ext cx="1121910" cy="461665"/>
          </a:xfrm>
          <a:prstGeom prst="rect">
            <a:avLst/>
          </a:prstGeom>
          <a:noFill/>
        </p:spPr>
        <p:txBody>
          <a:bodyPr wrap="none" rtlCol="0">
            <a:spAutoFit/>
          </a:bodyPr>
          <a:lstStyle/>
          <a:p>
            <a:r>
              <a:rPr lang="en-US" sz="2400" b="1" dirty="0"/>
              <a:t>After…</a:t>
            </a:r>
          </a:p>
        </p:txBody>
      </p:sp>
      <p:sp>
        <p:nvSpPr>
          <p:cNvPr id="6" name="TextBox 5">
            <a:extLst>
              <a:ext uri="{FF2B5EF4-FFF2-40B4-BE49-F238E27FC236}">
                <a16:creationId xmlns:a16="http://schemas.microsoft.com/office/drawing/2014/main" id="{3E99EF3F-5A02-0049-A15D-399213E89ED7}"/>
              </a:ext>
            </a:extLst>
          </p:cNvPr>
          <p:cNvSpPr txBox="1"/>
          <p:nvPr/>
        </p:nvSpPr>
        <p:spPr>
          <a:xfrm>
            <a:off x="1066800" y="571499"/>
            <a:ext cx="1085041" cy="461665"/>
          </a:xfrm>
          <a:prstGeom prst="rect">
            <a:avLst/>
          </a:prstGeom>
          <a:noFill/>
        </p:spPr>
        <p:txBody>
          <a:bodyPr wrap="none" rtlCol="0">
            <a:spAutoFit/>
          </a:bodyPr>
          <a:lstStyle/>
          <a:p>
            <a:r>
              <a:rPr lang="en-US" sz="2400" b="1" dirty="0"/>
              <a:t>Near…</a:t>
            </a:r>
          </a:p>
        </p:txBody>
      </p:sp>
    </p:spTree>
    <p:extLst>
      <p:ext uri="{BB962C8B-B14F-4D97-AF65-F5344CB8AC3E}">
        <p14:creationId xmlns:p14="http://schemas.microsoft.com/office/powerpoint/2010/main" val="367553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482F-3ABD-044E-995D-E572E308618C}"/>
              </a:ext>
            </a:extLst>
          </p:cNvPr>
          <p:cNvSpPr>
            <a:spLocks noGrp="1"/>
          </p:cNvSpPr>
          <p:nvPr>
            <p:ph type="title"/>
          </p:nvPr>
        </p:nvSpPr>
        <p:spPr/>
        <p:txBody>
          <a:bodyPr>
            <a:normAutofit/>
          </a:bodyPr>
          <a:lstStyle/>
          <a:p>
            <a:pPr algn="ctr"/>
            <a:r>
              <a:rPr lang="en-US" sz="3600" dirty="0"/>
              <a:t>Brief Outline</a:t>
            </a:r>
          </a:p>
        </p:txBody>
      </p:sp>
      <p:sp>
        <p:nvSpPr>
          <p:cNvPr id="5" name="Content Placeholder 4">
            <a:extLst>
              <a:ext uri="{FF2B5EF4-FFF2-40B4-BE49-F238E27FC236}">
                <a16:creationId xmlns:a16="http://schemas.microsoft.com/office/drawing/2014/main" id="{84211C6F-4432-1B4B-AAE4-536DFDCBA114}"/>
              </a:ext>
            </a:extLst>
          </p:cNvPr>
          <p:cNvSpPr>
            <a:spLocks noGrp="1"/>
          </p:cNvSpPr>
          <p:nvPr>
            <p:ph idx="1"/>
          </p:nvPr>
        </p:nvSpPr>
        <p:spPr>
          <a:xfrm>
            <a:off x="228600" y="1600200"/>
            <a:ext cx="8763000" cy="5102351"/>
          </a:xfrm>
        </p:spPr>
        <p:txBody>
          <a:bodyPr>
            <a:normAutofit fontScale="47500" lnSpcReduction="20000"/>
          </a:bodyPr>
          <a:lstStyle/>
          <a:p>
            <a:pPr marL="690372" indent="-571500">
              <a:buFont typeface="+mj-lt"/>
              <a:buAutoNum type="romanUcPeriod"/>
            </a:pPr>
            <a:r>
              <a:rPr lang="en-US" sz="4600" dirty="0"/>
              <a:t>The land is laid waste by locusts - the people’s weeping.(1:1-12) </a:t>
            </a:r>
          </a:p>
          <a:p>
            <a:pPr marL="690372" indent="-571500">
              <a:buAutoNum type="romanUcPeriod"/>
            </a:pPr>
            <a:r>
              <a:rPr lang="en-US" sz="4600" dirty="0"/>
              <a:t>A plea to cry out to the lord...to be led by the priests (1:13-20) </a:t>
            </a:r>
          </a:p>
          <a:p>
            <a:pPr marL="690372" indent="-571500">
              <a:buAutoNum type="romanUcPeriod"/>
            </a:pPr>
            <a:r>
              <a:rPr lang="en-US" sz="4600" dirty="0"/>
              <a:t>The coming “day of the lord”... (2:1-11) </a:t>
            </a:r>
          </a:p>
          <a:p>
            <a:pPr marL="690372" indent="-571500">
              <a:buAutoNum type="romanUcPeriod"/>
            </a:pPr>
            <a:r>
              <a:rPr lang="en-US" sz="4600" dirty="0"/>
              <a:t>A call to repentance... First by God, and then by Joel himself (2:12-17)</a:t>
            </a:r>
          </a:p>
          <a:p>
            <a:pPr marL="690372" indent="-571500">
              <a:buAutoNum type="romanUcPeriod"/>
            </a:pPr>
            <a:r>
              <a:rPr lang="en-US" sz="4600" dirty="0"/>
              <a:t> The Lord’s promise …if there is repentance...He will bless them (2:18-20) </a:t>
            </a:r>
          </a:p>
          <a:p>
            <a:pPr marL="690372" indent="-571500">
              <a:buFont typeface="+mj-lt"/>
              <a:buAutoNum type="romanUcPeriod"/>
            </a:pPr>
            <a:r>
              <a:rPr lang="en-US" sz="4600" dirty="0"/>
              <a:t>A call to courage and gladness... (2:21-24)   Joel’s prophecy of the future - what shall come to pass “</a:t>
            </a:r>
            <a:r>
              <a:rPr lang="en-US" sz="4600" b="1" dirty="0"/>
              <a:t>afterward</a:t>
            </a:r>
            <a:r>
              <a:rPr lang="en-US" sz="4600" dirty="0"/>
              <a:t>”... (2:26-32) </a:t>
            </a:r>
            <a:br>
              <a:rPr lang="en-US" sz="4600" dirty="0"/>
            </a:br>
            <a:r>
              <a:rPr lang="en-US" sz="4200" dirty="0"/>
              <a:t>A.  God’s Spirit will be poured out on all flesh  (2:28-29)</a:t>
            </a:r>
            <a:br>
              <a:rPr lang="en-US" sz="4200" dirty="0"/>
            </a:br>
            <a:r>
              <a:rPr lang="en-US" sz="4200" dirty="0"/>
              <a:t>B.  Wonders in heaven and earth to appear before the coming of “the </a:t>
            </a:r>
            <a:br>
              <a:rPr lang="en-US" sz="4200" dirty="0"/>
            </a:br>
            <a:r>
              <a:rPr lang="en-US" sz="4200" dirty="0"/>
              <a:t>      day of  the Lord” (2:30-31)</a:t>
            </a:r>
            <a:br>
              <a:rPr lang="en-US" sz="4200" dirty="0"/>
            </a:br>
            <a:r>
              <a:rPr lang="en-US" sz="4200" dirty="0"/>
              <a:t>C.  There shall be deliverance in Mount Zion and Jerusalem (2:32) </a:t>
            </a:r>
            <a:endParaRPr lang="en-US" sz="4600" dirty="0"/>
          </a:p>
          <a:p>
            <a:pPr marL="690372" indent="-571500">
              <a:buAutoNum type="romanUcPeriod"/>
            </a:pPr>
            <a:r>
              <a:rPr lang="en-US" sz="4600" dirty="0"/>
              <a:t>What shall occur “</a:t>
            </a:r>
            <a:r>
              <a:rPr lang="en-US" sz="4600" b="1" dirty="0"/>
              <a:t>in those days</a:t>
            </a:r>
            <a:r>
              <a:rPr lang="en-US" sz="4600" dirty="0"/>
              <a:t>”... (3:1-17) </a:t>
            </a:r>
            <a:br>
              <a:rPr lang="en-US" sz="4600" dirty="0"/>
            </a:br>
            <a:r>
              <a:rPr lang="en-US" sz="4200" dirty="0"/>
              <a:t>A.  God will judge all the nations who had mistreated God’s people </a:t>
            </a:r>
            <a:br>
              <a:rPr lang="en-US" sz="4200" dirty="0"/>
            </a:br>
            <a:r>
              <a:rPr lang="en-US" sz="4200" dirty="0"/>
              <a:t>      (3:1-32) - specifically mentioned are </a:t>
            </a:r>
            <a:r>
              <a:rPr lang="en-US" sz="4200" dirty="0" err="1"/>
              <a:t>Tyre</a:t>
            </a:r>
            <a:r>
              <a:rPr lang="en-US" sz="4200" dirty="0"/>
              <a:t>, Sidon and Philistia (3:4-8) </a:t>
            </a:r>
            <a:br>
              <a:rPr lang="en-US" sz="4200" dirty="0"/>
            </a:br>
            <a:r>
              <a:rPr lang="en-US" sz="4200" dirty="0"/>
              <a:t>B.  The nations are called to do battle (3:9-12) </a:t>
            </a:r>
            <a:br>
              <a:rPr lang="en-US" sz="4200" dirty="0"/>
            </a:br>
            <a:r>
              <a:rPr lang="en-US" sz="4200" dirty="0"/>
              <a:t>C.  “Prepare for war!”  Come to the “Valley of  Jehoshaphat” where </a:t>
            </a:r>
            <a:br>
              <a:rPr lang="en-US" sz="4200" dirty="0"/>
            </a:br>
            <a:r>
              <a:rPr lang="en-US" sz="4200" dirty="0"/>
              <a:t>      the Lord will judge the nations.</a:t>
            </a:r>
            <a:br>
              <a:rPr lang="en-US" sz="4600" dirty="0"/>
            </a:br>
            <a:r>
              <a:rPr lang="en-US" sz="4600" dirty="0"/>
              <a:t>      </a:t>
            </a:r>
          </a:p>
          <a:p>
            <a:pPr marL="118872" indent="0">
              <a:buNone/>
            </a:pPr>
            <a:endParaRPr lang="en-US" dirty="0"/>
          </a:p>
          <a:p>
            <a:pPr marL="118872" indent="0">
              <a:buNone/>
            </a:pPr>
            <a:endParaRPr lang="en-US" dirty="0"/>
          </a:p>
        </p:txBody>
      </p:sp>
    </p:spTree>
    <p:extLst>
      <p:ext uri="{BB962C8B-B14F-4D97-AF65-F5344CB8AC3E}">
        <p14:creationId xmlns:p14="http://schemas.microsoft.com/office/powerpoint/2010/main" val="228714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75919-2835-8442-A482-C9B12504A814}"/>
              </a:ext>
            </a:extLst>
          </p:cNvPr>
          <p:cNvSpPr>
            <a:spLocks noGrp="1"/>
          </p:cNvSpPr>
          <p:nvPr>
            <p:ph type="title"/>
          </p:nvPr>
        </p:nvSpPr>
        <p:spPr>
          <a:xfrm>
            <a:off x="76200" y="0"/>
            <a:ext cx="9067800" cy="1408176"/>
          </a:xfrm>
        </p:spPr>
        <p:txBody>
          <a:bodyPr>
            <a:normAutofit fontScale="90000"/>
          </a:bodyPr>
          <a:lstStyle/>
          <a:p>
            <a:br>
              <a:rPr lang="en-US" sz="3600" dirty="0"/>
            </a:br>
            <a:br>
              <a:rPr lang="en-US" sz="3600" dirty="0"/>
            </a:br>
            <a:r>
              <a:rPr lang="en-US" sz="3100" dirty="0"/>
              <a:t>Joel’s prophecy (2:28 ff.) - three key phrases... </a:t>
            </a:r>
            <a:br>
              <a:rPr lang="en-US" sz="3100" dirty="0"/>
            </a:br>
            <a:br>
              <a:rPr lang="en-US" sz="3600" dirty="0"/>
            </a:br>
            <a:endParaRPr lang="en-US" sz="3600" dirty="0"/>
          </a:p>
        </p:txBody>
      </p:sp>
      <p:sp>
        <p:nvSpPr>
          <p:cNvPr id="3" name="Content Placeholder 2">
            <a:extLst>
              <a:ext uri="{FF2B5EF4-FFF2-40B4-BE49-F238E27FC236}">
                <a16:creationId xmlns:a16="http://schemas.microsoft.com/office/drawing/2014/main" id="{8DE77B3B-5BF9-9C42-A960-221682AC6460}"/>
              </a:ext>
            </a:extLst>
          </p:cNvPr>
          <p:cNvSpPr>
            <a:spLocks noGrp="1"/>
          </p:cNvSpPr>
          <p:nvPr>
            <p:ph idx="1"/>
          </p:nvPr>
        </p:nvSpPr>
        <p:spPr>
          <a:xfrm>
            <a:off x="76200" y="1600200"/>
            <a:ext cx="8915400" cy="5257800"/>
          </a:xfrm>
        </p:spPr>
        <p:txBody>
          <a:bodyPr>
            <a:normAutofit fontScale="55000" lnSpcReduction="20000"/>
          </a:bodyPr>
          <a:lstStyle/>
          <a:p>
            <a:pPr marL="633222" indent="-514350">
              <a:buFont typeface="+mj-lt"/>
              <a:buAutoNum type="arabicPeriod"/>
            </a:pPr>
            <a:r>
              <a:rPr lang="en-US" sz="3600" dirty="0"/>
              <a:t>“it shall come to pass </a:t>
            </a:r>
            <a:r>
              <a:rPr lang="en-US" sz="3600" b="1" dirty="0"/>
              <a:t>afterward” - 2:28a</a:t>
            </a:r>
            <a:r>
              <a:rPr lang="en-US" sz="3600" dirty="0"/>
              <a:t>.   </a:t>
            </a:r>
          </a:p>
          <a:p>
            <a:pPr lvl="2">
              <a:buFont typeface="Arial" panose="020B0604020202020204" pitchFamily="34" charset="0"/>
              <a:buChar char="•"/>
            </a:pPr>
            <a:r>
              <a:rPr lang="en-US" sz="3500" dirty="0"/>
              <a:t>This period of time is clearly defined by Peter in Acts 2:14-21b.   In which he applies it to the events on the Day of Pentecost </a:t>
            </a:r>
          </a:p>
          <a:p>
            <a:pPr marL="633222" indent="-514350">
              <a:buFont typeface="+mj-lt"/>
              <a:buAutoNum type="arabicPeriod"/>
            </a:pPr>
            <a:r>
              <a:rPr lang="en-US" sz="3600" b="1" dirty="0"/>
              <a:t>“</a:t>
            </a:r>
            <a:r>
              <a:rPr lang="en-US" sz="3600" dirty="0"/>
              <a:t>in those days and </a:t>
            </a:r>
            <a:r>
              <a:rPr lang="en-US" sz="3600" b="1" dirty="0"/>
              <a:t>at that time” - 3:1a.   </a:t>
            </a:r>
          </a:p>
          <a:p>
            <a:pPr marL="1191006" lvl="2" indent="-514350">
              <a:buFont typeface="Arial" panose="020B0604020202020204" pitchFamily="34" charset="0"/>
              <a:buChar char="•"/>
            </a:pPr>
            <a:r>
              <a:rPr lang="en-US" sz="3500" dirty="0"/>
              <a:t>The same period of time as described in 2:28-32b.   I.e., at some point during the Messianic age or dispensation </a:t>
            </a:r>
          </a:p>
          <a:p>
            <a:pPr marL="633222" indent="-514350">
              <a:buFont typeface="+mj-lt"/>
              <a:buAutoNum type="arabicPeriod"/>
            </a:pPr>
            <a:r>
              <a:rPr lang="en-US" sz="3600" b="1" dirty="0"/>
              <a:t>“in that day” - 3:18a.   </a:t>
            </a:r>
          </a:p>
          <a:p>
            <a:pPr marL="1191006" lvl="2" indent="-514350">
              <a:buFont typeface="Arial" panose="020B0604020202020204" pitchFamily="34" charset="0"/>
              <a:buChar char="•"/>
            </a:pPr>
            <a:r>
              <a:rPr lang="en-US" sz="3500" dirty="0"/>
              <a:t>The context places this after “the day of the Lord  I.e., at some point during the Messianic age, but not until after the judgment of the nations in the “Valley of Jehoshaphat”</a:t>
            </a:r>
          </a:p>
          <a:p>
            <a:pPr marL="754380" lvl="1" indent="-342900">
              <a:buFont typeface="Wingdings" pitchFamily="2" charset="2"/>
              <a:buChar char="v"/>
            </a:pPr>
            <a:r>
              <a:rPr lang="en-US" sz="3500" dirty="0"/>
              <a:t>Certainly, Joel 2:28-29 refers to a period beginning with the events described in Acts 2: Peter said “</a:t>
            </a:r>
            <a:r>
              <a:rPr lang="en-US" sz="3500" i="1" dirty="0"/>
              <a:t>this is what was spoken by the prophet Joel</a:t>
            </a:r>
            <a:r>
              <a:rPr lang="en-US" sz="3500" dirty="0"/>
              <a:t>” --- Acts 2:16b.   This is an inspired statement pinpointing when this prophecy began to be fulfilled.  </a:t>
            </a:r>
          </a:p>
          <a:p>
            <a:pPr marL="754380" lvl="1" indent="-342900">
              <a:buFont typeface="Wingdings" pitchFamily="2" charset="2"/>
              <a:buChar char="v"/>
            </a:pPr>
            <a:r>
              <a:rPr lang="en-US" sz="3500" dirty="0"/>
              <a:t>This passage speaks in terms meaningful and comforting to Israelites in Joel’s day.  The prophecy was initially given to comfort them, give them hope for the future; therefore prophetic elements are described in terms to which they could relate:  deliverance in their capital, Jerusalem;  judgment upon those enemies who oppressed them; and  blessings to befall the nation and the land.  </a:t>
            </a:r>
          </a:p>
        </p:txBody>
      </p:sp>
    </p:spTree>
    <p:extLst>
      <p:ext uri="{BB962C8B-B14F-4D97-AF65-F5344CB8AC3E}">
        <p14:creationId xmlns:p14="http://schemas.microsoft.com/office/powerpoint/2010/main" val="429467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3277E-637F-6A48-AB81-0EE7F59EBDE3}"/>
              </a:ext>
            </a:extLst>
          </p:cNvPr>
          <p:cNvSpPr>
            <a:spLocks noGrp="1"/>
          </p:cNvSpPr>
          <p:nvPr>
            <p:ph type="title" idx="4294967295"/>
          </p:nvPr>
        </p:nvSpPr>
        <p:spPr>
          <a:xfrm>
            <a:off x="0" y="-233888"/>
            <a:ext cx="8229600" cy="1252538"/>
          </a:xfrm>
        </p:spPr>
        <p:txBody>
          <a:bodyPr>
            <a:normAutofit/>
          </a:bodyPr>
          <a:lstStyle/>
          <a:p>
            <a:r>
              <a:rPr lang="en-US" sz="3200" dirty="0">
                <a:solidFill>
                  <a:schemeClr val="tx1"/>
                </a:solidFill>
              </a:rPr>
              <a:t>Application:  - Joel 2:28 ff.  </a:t>
            </a:r>
          </a:p>
        </p:txBody>
      </p:sp>
      <p:sp>
        <p:nvSpPr>
          <p:cNvPr id="3" name="Content Placeholder 2">
            <a:extLst>
              <a:ext uri="{FF2B5EF4-FFF2-40B4-BE49-F238E27FC236}">
                <a16:creationId xmlns:a16="http://schemas.microsoft.com/office/drawing/2014/main" id="{87F0EFD0-5918-574C-985D-0518DFCDB990}"/>
              </a:ext>
            </a:extLst>
          </p:cNvPr>
          <p:cNvSpPr>
            <a:spLocks noGrp="1"/>
          </p:cNvSpPr>
          <p:nvPr>
            <p:ph idx="4294967295"/>
          </p:nvPr>
        </p:nvSpPr>
        <p:spPr>
          <a:xfrm>
            <a:off x="16790" y="533400"/>
            <a:ext cx="8859212" cy="4799694"/>
          </a:xfrm>
        </p:spPr>
        <p:txBody>
          <a:bodyPr/>
          <a:lstStyle/>
          <a:p>
            <a:pPr marL="118872" indent="0">
              <a:buNone/>
            </a:pPr>
            <a:r>
              <a:rPr lang="en-US" sz="2000" dirty="0"/>
              <a:t>“In studying the minor prophets determining the proper interpretation is certainly a worthy goal but determining the proper application is our essential task!” -- </a:t>
            </a:r>
            <a:r>
              <a:rPr lang="en-US" sz="1600" dirty="0"/>
              <a:t>Mark Copeland, Executable Outlines</a:t>
            </a:r>
          </a:p>
        </p:txBody>
      </p:sp>
      <p:sp>
        <p:nvSpPr>
          <p:cNvPr id="4" name="TextBox 3">
            <a:extLst>
              <a:ext uri="{FF2B5EF4-FFF2-40B4-BE49-F238E27FC236}">
                <a16:creationId xmlns:a16="http://schemas.microsoft.com/office/drawing/2014/main" id="{8BC096EF-5226-E44F-8F05-B9275D93B555}"/>
              </a:ext>
            </a:extLst>
          </p:cNvPr>
          <p:cNvSpPr txBox="1"/>
          <p:nvPr/>
        </p:nvSpPr>
        <p:spPr>
          <a:xfrm>
            <a:off x="213015" y="1524906"/>
            <a:ext cx="8662987" cy="2431435"/>
          </a:xfrm>
          <a:prstGeom prst="rect">
            <a:avLst/>
          </a:prstGeom>
          <a:noFill/>
          <a:ln w="57150">
            <a:solidFill>
              <a:srgbClr val="FFC000"/>
            </a:solidFill>
          </a:ln>
        </p:spPr>
        <p:txBody>
          <a:bodyPr wrap="square" rtlCol="0">
            <a:spAutoFit/>
          </a:bodyPr>
          <a:lstStyle/>
          <a:p>
            <a:r>
              <a:rPr lang="en-US" sz="1900" b="1" dirty="0"/>
              <a:t>Rev. 7:1-4</a:t>
            </a:r>
            <a:r>
              <a:rPr lang="en-US" sz="1900" dirty="0"/>
              <a:t>: “After this I saw four angels standing at the four corners of the earth, holding back the four winds of the earth, that no wind might blow on earth or sea or against any tree. 2 Then I saw another angel ascending from the rising of the sun, with the seal of the living God, and he called with a loud voice to the four angels who had been given power to harm earth and sea, 3 saying, “Do not harm the earth or the sea or the trees, until we have sealed the servants of our God on their foreheads.” 4 And I heard the number of the sealed, 144,000, sealed from every tribe of the sons of Israel:”</a:t>
            </a:r>
          </a:p>
        </p:txBody>
      </p:sp>
      <p:sp>
        <p:nvSpPr>
          <p:cNvPr id="5" name="TextBox 4">
            <a:extLst>
              <a:ext uri="{FF2B5EF4-FFF2-40B4-BE49-F238E27FC236}">
                <a16:creationId xmlns:a16="http://schemas.microsoft.com/office/drawing/2014/main" id="{101F2300-C2E8-7E40-B4E2-CDC6A595B9AB}"/>
              </a:ext>
            </a:extLst>
          </p:cNvPr>
          <p:cNvSpPr txBox="1"/>
          <p:nvPr/>
        </p:nvSpPr>
        <p:spPr>
          <a:xfrm rot="10800000" flipV="1">
            <a:off x="230500" y="4247266"/>
            <a:ext cx="8682999" cy="1261884"/>
          </a:xfrm>
          <a:prstGeom prst="rect">
            <a:avLst/>
          </a:prstGeom>
          <a:noFill/>
          <a:ln w="57150">
            <a:solidFill>
              <a:srgbClr val="FFC000"/>
            </a:solidFill>
          </a:ln>
        </p:spPr>
        <p:txBody>
          <a:bodyPr wrap="square" rtlCol="0">
            <a:spAutoFit/>
          </a:bodyPr>
          <a:lstStyle/>
          <a:p>
            <a:r>
              <a:rPr lang="en-US" sz="1900" b="1" dirty="0"/>
              <a:t>Rev. 19:14</a:t>
            </a:r>
            <a:r>
              <a:rPr lang="en-US" sz="1900" dirty="0"/>
              <a:t>: “And this is how I saw the horses in my vision and </a:t>
            </a:r>
            <a:r>
              <a:rPr lang="en-US" sz="1900" b="1" dirty="0"/>
              <a:t>those who rode them</a:t>
            </a:r>
            <a:r>
              <a:rPr lang="en-US" sz="1900" dirty="0"/>
              <a:t>: they wore breastplates the color of fire and of sapphire and of sulfur, and the heads of the horses were like lions' heads, and fire and smoke and sulfur came out of their mouths.”</a:t>
            </a:r>
          </a:p>
        </p:txBody>
      </p:sp>
      <p:sp>
        <p:nvSpPr>
          <p:cNvPr id="6" name="TextBox 5">
            <a:extLst>
              <a:ext uri="{FF2B5EF4-FFF2-40B4-BE49-F238E27FC236}">
                <a16:creationId xmlns:a16="http://schemas.microsoft.com/office/drawing/2014/main" id="{BA88FF89-4A6B-3247-AEBF-0E321A9F89A6}"/>
              </a:ext>
            </a:extLst>
          </p:cNvPr>
          <p:cNvSpPr txBox="1"/>
          <p:nvPr/>
        </p:nvSpPr>
        <p:spPr>
          <a:xfrm rot="10800000" flipV="1">
            <a:off x="213015" y="5830202"/>
            <a:ext cx="8721886" cy="969496"/>
          </a:xfrm>
          <a:prstGeom prst="rect">
            <a:avLst/>
          </a:prstGeom>
          <a:noFill/>
          <a:ln w="57150">
            <a:solidFill>
              <a:srgbClr val="FFC000"/>
            </a:solidFill>
          </a:ln>
        </p:spPr>
        <p:txBody>
          <a:bodyPr wrap="square" rtlCol="0">
            <a:spAutoFit/>
          </a:bodyPr>
          <a:lstStyle/>
          <a:p>
            <a:r>
              <a:rPr lang="en-US" sz="1900" b="1" dirty="0"/>
              <a:t>2 </a:t>
            </a:r>
            <a:r>
              <a:rPr lang="en-US" sz="1900" b="1" dirty="0" err="1"/>
              <a:t>Ti</a:t>
            </a:r>
            <a:r>
              <a:rPr lang="en-US" sz="1900" b="1" dirty="0"/>
              <a:t>. 2:19</a:t>
            </a:r>
            <a:r>
              <a:rPr lang="en-US" sz="1900" dirty="0"/>
              <a:t>: “But God's firm foundation stands, bearing this seal: “</a:t>
            </a:r>
            <a:r>
              <a:rPr lang="en-US" sz="1900" b="1" dirty="0"/>
              <a:t>The Lord knows those who are his,</a:t>
            </a:r>
            <a:r>
              <a:rPr lang="en-US" sz="1900" dirty="0"/>
              <a:t>” and, “Let everyone who names the name of the Lord depart from iniquity.”</a:t>
            </a:r>
          </a:p>
        </p:txBody>
      </p:sp>
    </p:spTree>
    <p:extLst>
      <p:ext uri="{BB962C8B-B14F-4D97-AF65-F5344CB8AC3E}">
        <p14:creationId xmlns:p14="http://schemas.microsoft.com/office/powerpoint/2010/main" val="95187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Joel</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705100"/>
            <a:ext cx="2895600" cy="381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705100"/>
            <a:ext cx="266700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2959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572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19200" y="3657600"/>
            <a:ext cx="1447800" cy="615553"/>
          </a:xfrm>
          <a:prstGeom prst="rect">
            <a:avLst/>
          </a:prstGeom>
          <a:noFill/>
        </p:spPr>
        <p:txBody>
          <a:bodyPr wrap="square" rtlCol="0">
            <a:spAutoFit/>
          </a:bodyPr>
          <a:lstStyle/>
          <a:p>
            <a:r>
              <a:rPr lang="en-US" dirty="0"/>
              <a:t>         </a:t>
            </a:r>
            <a:r>
              <a:rPr lang="en-US" sz="1600" dirty="0"/>
              <a:t>Chapters</a:t>
            </a:r>
          </a:p>
          <a:p>
            <a:r>
              <a:rPr lang="en-US" sz="1600" dirty="0"/>
              <a:t>            1:1-2:11</a:t>
            </a:r>
          </a:p>
        </p:txBody>
      </p:sp>
      <p:sp>
        <p:nvSpPr>
          <p:cNvPr id="118" name="TextBox 117"/>
          <p:cNvSpPr txBox="1"/>
          <p:nvPr/>
        </p:nvSpPr>
        <p:spPr>
          <a:xfrm>
            <a:off x="6477000" y="3657600"/>
            <a:ext cx="2057400" cy="584775"/>
          </a:xfrm>
          <a:prstGeom prst="rect">
            <a:avLst/>
          </a:prstGeom>
          <a:noFill/>
        </p:spPr>
        <p:txBody>
          <a:bodyPr wrap="square" rtlCol="0">
            <a:spAutoFit/>
          </a:bodyPr>
          <a:lstStyle/>
          <a:p>
            <a:r>
              <a:rPr lang="en-US" sz="1600" dirty="0"/>
              <a:t>           Chapters</a:t>
            </a:r>
          </a:p>
          <a:p>
            <a:r>
              <a:rPr lang="en-US" sz="1600" dirty="0"/>
              <a:t>              2:8-3:21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3581400" y="3352800"/>
            <a:ext cx="1143000" cy="892552"/>
          </a:xfrm>
          <a:prstGeom prst="rect">
            <a:avLst/>
          </a:prstGeom>
          <a:noFill/>
        </p:spPr>
        <p:txBody>
          <a:bodyPr wrap="square" rtlCol="0">
            <a:spAutoFit/>
          </a:bodyPr>
          <a:lstStyle/>
          <a:p>
            <a:r>
              <a:rPr lang="en-US" dirty="0"/>
              <a:t>                </a:t>
            </a:r>
            <a:br>
              <a:rPr lang="en-US" dirty="0"/>
            </a:br>
            <a:r>
              <a:rPr lang="en-US" dirty="0"/>
              <a:t>   </a:t>
            </a:r>
            <a:r>
              <a:rPr lang="en-US" sz="1600" dirty="0"/>
              <a:t>Chapters</a:t>
            </a:r>
          </a:p>
          <a:p>
            <a:r>
              <a:rPr lang="en-US" sz="1600" dirty="0"/>
              <a:t>       2:12-17</a:t>
            </a:r>
          </a:p>
        </p:txBody>
      </p:sp>
      <p:cxnSp>
        <p:nvCxnSpPr>
          <p:cNvPr id="67" name="Straight Connector 66"/>
          <p:cNvCxnSpPr>
            <a:cxnSpLocks/>
          </p:cNvCxnSpPr>
          <p:nvPr/>
        </p:nvCxnSpPr>
        <p:spPr>
          <a:xfrm flipH="1">
            <a:off x="3124200" y="1426460"/>
            <a:ext cx="457200" cy="276454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8" name="Parallelogram 37"/>
          <p:cNvSpPr/>
          <p:nvPr/>
        </p:nvSpPr>
        <p:spPr>
          <a:xfrm>
            <a:off x="4951122" y="1828800"/>
            <a:ext cx="1676400" cy="2364446"/>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p>
        </p:txBody>
      </p:sp>
      <p:sp>
        <p:nvSpPr>
          <p:cNvPr id="54" name="TextBox 53"/>
          <p:cNvSpPr txBox="1"/>
          <p:nvPr/>
        </p:nvSpPr>
        <p:spPr>
          <a:xfrm>
            <a:off x="5029200" y="3657600"/>
            <a:ext cx="1371599" cy="584775"/>
          </a:xfrm>
          <a:prstGeom prst="rect">
            <a:avLst/>
          </a:prstGeom>
          <a:noFill/>
        </p:spPr>
        <p:txBody>
          <a:bodyPr wrap="square" rtlCol="0">
            <a:spAutoFit/>
          </a:bodyPr>
          <a:lstStyle/>
          <a:p>
            <a:r>
              <a:rPr lang="en-US" sz="1600" b="1" dirty="0">
                <a:solidFill>
                  <a:schemeClr val="tx2"/>
                </a:solidFill>
              </a:rPr>
              <a:t>  Chapters</a:t>
            </a:r>
          </a:p>
          <a:p>
            <a:r>
              <a:rPr lang="en-US" sz="1600" b="1" dirty="0">
                <a:solidFill>
                  <a:schemeClr val="tx2"/>
                </a:solidFill>
              </a:rPr>
              <a:t>   2:18-27</a:t>
            </a:r>
          </a:p>
        </p:txBody>
      </p:sp>
      <p:sp>
        <p:nvSpPr>
          <p:cNvPr id="40" name="TextBox 39"/>
          <p:cNvSpPr txBox="1"/>
          <p:nvPr/>
        </p:nvSpPr>
        <p:spPr>
          <a:xfrm>
            <a:off x="5179722" y="1762542"/>
            <a:ext cx="1524000" cy="1815882"/>
          </a:xfrm>
          <a:prstGeom prst="rect">
            <a:avLst/>
          </a:prstGeom>
          <a:noFill/>
        </p:spPr>
        <p:txBody>
          <a:bodyPr wrap="square" rtlCol="0">
            <a:spAutoFit/>
          </a:bodyPr>
          <a:lstStyle/>
          <a:p>
            <a:r>
              <a:rPr lang="en-US" sz="1600" b="1" dirty="0"/>
              <a:t>    </a:t>
            </a:r>
            <a:r>
              <a:rPr lang="en-US" sz="1600" b="1" dirty="0">
                <a:solidFill>
                  <a:schemeClr val="bg1"/>
                </a:solidFill>
              </a:rPr>
              <a:t>One of the </a:t>
            </a:r>
          </a:p>
          <a:p>
            <a:r>
              <a:rPr lang="en-US" sz="1600" b="1" dirty="0">
                <a:solidFill>
                  <a:schemeClr val="bg1"/>
                </a:solidFill>
              </a:rPr>
              <a:t>      greatest</a:t>
            </a:r>
          </a:p>
          <a:p>
            <a:r>
              <a:rPr lang="en-US" sz="1600" b="1" dirty="0">
                <a:solidFill>
                  <a:schemeClr val="bg1"/>
                </a:solidFill>
              </a:rPr>
              <a:t>   promises of</a:t>
            </a:r>
          </a:p>
          <a:p>
            <a:r>
              <a:rPr lang="en-US" sz="1600" b="1" dirty="0">
                <a:solidFill>
                  <a:schemeClr val="bg1"/>
                </a:solidFill>
              </a:rPr>
              <a:t>    hope in all </a:t>
            </a:r>
          </a:p>
          <a:p>
            <a:r>
              <a:rPr lang="en-US" sz="1600" b="1" dirty="0">
                <a:solidFill>
                  <a:schemeClr val="bg1"/>
                </a:solidFill>
              </a:rPr>
              <a:t>      the Old </a:t>
            </a:r>
          </a:p>
          <a:p>
            <a:r>
              <a:rPr lang="en-US" sz="1600" b="1" dirty="0">
                <a:solidFill>
                  <a:schemeClr val="bg1"/>
                </a:solidFill>
              </a:rPr>
              <a:t>   Testament </a:t>
            </a:r>
          </a:p>
          <a:p>
            <a:endParaRPr lang="en-US" sz="1600" dirty="0"/>
          </a:p>
        </p:txBody>
      </p:sp>
      <p:cxnSp>
        <p:nvCxnSpPr>
          <p:cNvPr id="49" name="Straight Connector 48"/>
          <p:cNvCxnSpPr/>
          <p:nvPr/>
        </p:nvCxnSpPr>
        <p:spPr>
          <a:xfrm rot="5400000">
            <a:off x="3771900" y="2628900"/>
            <a:ext cx="2819400" cy="457200"/>
          </a:xfrm>
          <a:prstGeom prst="line">
            <a:avLst/>
          </a:prstGeom>
          <a:ln w="7620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257799" y="2850177"/>
            <a:ext cx="2362200" cy="381000"/>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524000" y="1447800"/>
            <a:ext cx="1770689" cy="523220"/>
          </a:xfrm>
          <a:prstGeom prst="rect">
            <a:avLst/>
          </a:prstGeom>
          <a:noFill/>
        </p:spPr>
        <p:txBody>
          <a:bodyPr wrap="square" rtlCol="0">
            <a:spAutoFit/>
          </a:bodyPr>
          <a:lstStyle/>
          <a:p>
            <a:r>
              <a:rPr lang="en-US" sz="1400" dirty="0">
                <a:latin typeface="Arial Black" pitchFamily="34" charset="0"/>
              </a:rPr>
              <a:t>The Plague of</a:t>
            </a:r>
          </a:p>
          <a:p>
            <a:r>
              <a:rPr lang="en-US" sz="1400" dirty="0">
                <a:latin typeface="Arial Black" pitchFamily="34" charset="0"/>
              </a:rPr>
              <a:t>     Locusts</a:t>
            </a:r>
          </a:p>
        </p:txBody>
      </p:sp>
      <p:sp>
        <p:nvSpPr>
          <p:cNvPr id="57" name="TextBox 56"/>
          <p:cNvSpPr txBox="1"/>
          <p:nvPr/>
        </p:nvSpPr>
        <p:spPr>
          <a:xfrm>
            <a:off x="3810000" y="1447800"/>
            <a:ext cx="1600200" cy="523220"/>
          </a:xfrm>
          <a:prstGeom prst="rect">
            <a:avLst/>
          </a:prstGeom>
          <a:noFill/>
        </p:spPr>
        <p:txBody>
          <a:bodyPr wrap="square" rtlCol="0">
            <a:spAutoFit/>
          </a:bodyPr>
          <a:lstStyle/>
          <a:p>
            <a:r>
              <a:rPr lang="en-US" sz="1400" dirty="0">
                <a:latin typeface="Arial Black" pitchFamily="34" charset="0"/>
              </a:rPr>
              <a:t>The Call to</a:t>
            </a:r>
          </a:p>
          <a:p>
            <a:r>
              <a:rPr lang="en-US" sz="1400" dirty="0">
                <a:latin typeface="Arial Black" pitchFamily="34" charset="0"/>
              </a:rPr>
              <a:t>Repentance</a:t>
            </a:r>
          </a:p>
        </p:txBody>
      </p:sp>
      <p:sp>
        <p:nvSpPr>
          <p:cNvPr id="58" name="TextBox 57"/>
          <p:cNvSpPr txBox="1"/>
          <p:nvPr/>
        </p:nvSpPr>
        <p:spPr>
          <a:xfrm>
            <a:off x="5943600" y="1447800"/>
            <a:ext cx="2179507" cy="307777"/>
          </a:xfrm>
          <a:prstGeom prst="rect">
            <a:avLst/>
          </a:prstGeom>
          <a:noFill/>
        </p:spPr>
        <p:txBody>
          <a:bodyPr wrap="square" rtlCol="0">
            <a:spAutoFit/>
          </a:bodyPr>
          <a:lstStyle/>
          <a:p>
            <a:r>
              <a:rPr lang="en-US" sz="1400" dirty="0">
                <a:latin typeface="Arial Black" pitchFamily="34" charset="0"/>
              </a:rPr>
              <a:t>The Future of Judah</a:t>
            </a:r>
          </a:p>
        </p:txBody>
      </p:sp>
      <p:sp>
        <p:nvSpPr>
          <p:cNvPr id="59" name="TextBox 58"/>
          <p:cNvSpPr txBox="1"/>
          <p:nvPr/>
        </p:nvSpPr>
        <p:spPr>
          <a:xfrm>
            <a:off x="1295400" y="2133600"/>
            <a:ext cx="2514600" cy="738664"/>
          </a:xfrm>
          <a:prstGeom prst="rect">
            <a:avLst/>
          </a:prstGeom>
          <a:noFill/>
        </p:spPr>
        <p:txBody>
          <a:bodyPr wrap="square" rtlCol="0">
            <a:spAutoFit/>
          </a:bodyPr>
          <a:lstStyle/>
          <a:p>
            <a:pPr>
              <a:buFont typeface="Arial" pitchFamily="34" charset="0"/>
              <a:buChar char="•"/>
            </a:pPr>
            <a:r>
              <a:rPr lang="en-US" sz="1400" b="1" dirty="0"/>
              <a:t>The past plague</a:t>
            </a:r>
          </a:p>
          <a:p>
            <a:pPr>
              <a:buFont typeface="Arial" pitchFamily="34" charset="0"/>
              <a:buChar char="•"/>
            </a:pPr>
            <a:r>
              <a:rPr lang="en-US" sz="1400" b="1" dirty="0"/>
              <a:t>The future invasion</a:t>
            </a:r>
          </a:p>
          <a:p>
            <a:pPr>
              <a:buFont typeface="Arial" pitchFamily="34" charset="0"/>
              <a:buChar char="•"/>
            </a:pPr>
            <a:r>
              <a:rPr lang="en-US" sz="1400" b="1" dirty="0"/>
              <a:t>Historic Day of the Lord</a:t>
            </a:r>
          </a:p>
        </p:txBody>
      </p:sp>
      <p:sp>
        <p:nvSpPr>
          <p:cNvPr id="60" name="TextBox 59"/>
          <p:cNvSpPr txBox="1"/>
          <p:nvPr/>
        </p:nvSpPr>
        <p:spPr>
          <a:xfrm>
            <a:off x="3380739" y="2209800"/>
            <a:ext cx="2156012" cy="954107"/>
          </a:xfrm>
          <a:prstGeom prst="rect">
            <a:avLst/>
          </a:prstGeom>
          <a:noFill/>
        </p:spPr>
        <p:txBody>
          <a:bodyPr wrap="square" rtlCol="0">
            <a:spAutoFit/>
          </a:bodyPr>
          <a:lstStyle/>
          <a:p>
            <a:pPr>
              <a:buFont typeface="Arial" pitchFamily="34" charset="0"/>
              <a:buChar char="•"/>
            </a:pPr>
            <a:r>
              <a:rPr lang="en-US" sz="1400" b="1" dirty="0"/>
              <a:t>Return to me</a:t>
            </a:r>
          </a:p>
          <a:p>
            <a:pPr>
              <a:buFont typeface="Arial" pitchFamily="34" charset="0"/>
              <a:buChar char="•"/>
            </a:pPr>
            <a:r>
              <a:rPr lang="en-US" sz="1400" b="1" dirty="0"/>
              <a:t>The character of God</a:t>
            </a:r>
            <a:br>
              <a:rPr lang="en-US" sz="1400" b="1" dirty="0"/>
            </a:br>
            <a:r>
              <a:rPr lang="en-US" sz="1400" b="1" dirty="0"/>
              <a:t>         KEY – 2:13</a:t>
            </a:r>
          </a:p>
          <a:p>
            <a:pPr>
              <a:buFont typeface="Arial" pitchFamily="34" charset="0"/>
              <a:buChar char="•"/>
            </a:pPr>
            <a:r>
              <a:rPr lang="en-US" sz="1400" b="1" dirty="0"/>
              <a:t>The universal appeal</a:t>
            </a:r>
          </a:p>
        </p:txBody>
      </p:sp>
      <p:sp>
        <p:nvSpPr>
          <p:cNvPr id="61" name="TextBox 60"/>
          <p:cNvSpPr txBox="1"/>
          <p:nvPr/>
        </p:nvSpPr>
        <p:spPr>
          <a:xfrm>
            <a:off x="6781800" y="1752600"/>
            <a:ext cx="1752600" cy="1600438"/>
          </a:xfrm>
          <a:prstGeom prst="rect">
            <a:avLst/>
          </a:prstGeom>
          <a:noFill/>
        </p:spPr>
        <p:txBody>
          <a:bodyPr wrap="square" rtlCol="0">
            <a:spAutoFit/>
          </a:bodyPr>
          <a:lstStyle/>
          <a:p>
            <a:pPr>
              <a:buFont typeface="Arial" pitchFamily="34" charset="0"/>
              <a:buChar char="•"/>
            </a:pPr>
            <a:r>
              <a:rPr lang="en-US" sz="1400" b="1" dirty="0"/>
              <a:t>Concerning the </a:t>
            </a:r>
            <a:br>
              <a:rPr lang="en-US" sz="1400" dirty="0"/>
            </a:br>
            <a:r>
              <a:rPr lang="en-US" sz="1400" b="1" dirty="0"/>
              <a:t>    Spirit of God </a:t>
            </a:r>
          </a:p>
          <a:p>
            <a:pPr>
              <a:buFont typeface="Arial" pitchFamily="34" charset="0"/>
              <a:buChar char="•"/>
            </a:pPr>
            <a:r>
              <a:rPr lang="en-US" sz="1400" b="1" dirty="0"/>
              <a:t>Concerning the judgment of God</a:t>
            </a:r>
          </a:p>
          <a:p>
            <a:pPr>
              <a:buFont typeface="Arial" pitchFamily="34" charset="0"/>
              <a:buChar char="•"/>
            </a:pPr>
            <a:r>
              <a:rPr lang="en-US" sz="1400" b="1" dirty="0"/>
              <a:t>Concerning the kingdom of God</a:t>
            </a:r>
          </a:p>
          <a:p>
            <a:pPr>
              <a:buFont typeface="Arial" pitchFamily="34" charset="0"/>
              <a:buChar char="•"/>
            </a:pPr>
            <a:r>
              <a:rPr lang="en-US" sz="1400" b="1" dirty="0"/>
              <a:t>Day of the Lord</a:t>
            </a:r>
          </a:p>
        </p:txBody>
      </p:sp>
      <p:cxnSp>
        <p:nvCxnSpPr>
          <p:cNvPr id="62" name="Straight Connector 61"/>
          <p:cNvCxnSpPr/>
          <p:nvPr/>
        </p:nvCxnSpPr>
        <p:spPr>
          <a:xfrm>
            <a:off x="0" y="48768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0" y="5334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0" y="5943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0" y="4267200"/>
            <a:ext cx="1066800" cy="307777"/>
          </a:xfrm>
          <a:prstGeom prst="rect">
            <a:avLst/>
          </a:prstGeom>
          <a:noFill/>
        </p:spPr>
        <p:txBody>
          <a:bodyPr wrap="square" rtlCol="0">
            <a:spAutoFit/>
          </a:bodyPr>
          <a:lstStyle/>
          <a:p>
            <a:r>
              <a:rPr lang="en-US" sz="1400" b="1" dirty="0"/>
              <a:t>    Emphasis</a:t>
            </a:r>
          </a:p>
        </p:txBody>
      </p:sp>
      <p:sp>
        <p:nvSpPr>
          <p:cNvPr id="70" name="TextBox 69"/>
          <p:cNvSpPr txBox="1"/>
          <p:nvPr/>
        </p:nvSpPr>
        <p:spPr>
          <a:xfrm>
            <a:off x="0" y="4572000"/>
            <a:ext cx="1100095" cy="307777"/>
          </a:xfrm>
          <a:prstGeom prst="rect">
            <a:avLst/>
          </a:prstGeom>
          <a:noFill/>
        </p:spPr>
        <p:txBody>
          <a:bodyPr wrap="square" rtlCol="0">
            <a:spAutoFit/>
          </a:bodyPr>
          <a:lstStyle/>
          <a:p>
            <a:r>
              <a:rPr lang="en-US" sz="1400" b="1" dirty="0"/>
              <a:t>     Emotion</a:t>
            </a:r>
          </a:p>
        </p:txBody>
      </p:sp>
      <p:sp>
        <p:nvSpPr>
          <p:cNvPr id="72" name="TextBox 71"/>
          <p:cNvSpPr txBox="1"/>
          <p:nvPr/>
        </p:nvSpPr>
        <p:spPr>
          <a:xfrm>
            <a:off x="-152400" y="4953000"/>
            <a:ext cx="1325684" cy="307777"/>
          </a:xfrm>
          <a:prstGeom prst="rect">
            <a:avLst/>
          </a:prstGeom>
          <a:noFill/>
        </p:spPr>
        <p:txBody>
          <a:bodyPr wrap="square" rtlCol="0">
            <a:spAutoFit/>
          </a:bodyPr>
          <a:lstStyle/>
          <a:p>
            <a:r>
              <a:rPr lang="en-US" sz="1400" b="1" dirty="0"/>
              <a:t>  Parallel Verse</a:t>
            </a:r>
          </a:p>
        </p:txBody>
      </p:sp>
      <p:sp>
        <p:nvSpPr>
          <p:cNvPr id="73" name="TextBox 72"/>
          <p:cNvSpPr txBox="1"/>
          <p:nvPr/>
        </p:nvSpPr>
        <p:spPr>
          <a:xfrm>
            <a:off x="152400" y="5334000"/>
            <a:ext cx="914400" cy="307777"/>
          </a:xfrm>
          <a:prstGeom prst="rect">
            <a:avLst/>
          </a:prstGeom>
          <a:noFill/>
        </p:spPr>
        <p:txBody>
          <a:bodyPr wrap="square" rtlCol="0">
            <a:spAutoFit/>
          </a:bodyPr>
          <a:lstStyle/>
          <a:p>
            <a:r>
              <a:rPr lang="en-US" sz="1400" b="1" dirty="0"/>
              <a:t> Theme</a:t>
            </a:r>
          </a:p>
        </p:txBody>
      </p:sp>
      <p:sp>
        <p:nvSpPr>
          <p:cNvPr id="74" name="TextBox 73"/>
          <p:cNvSpPr txBox="1"/>
          <p:nvPr/>
        </p:nvSpPr>
        <p:spPr>
          <a:xfrm>
            <a:off x="0" y="5638800"/>
            <a:ext cx="1143000" cy="307777"/>
          </a:xfrm>
          <a:prstGeom prst="rect">
            <a:avLst/>
          </a:prstGeom>
          <a:noFill/>
        </p:spPr>
        <p:txBody>
          <a:bodyPr wrap="square" rtlCol="0">
            <a:spAutoFit/>
          </a:bodyPr>
          <a:lstStyle/>
          <a:p>
            <a:r>
              <a:rPr lang="en-US" sz="1400" b="1" dirty="0"/>
              <a:t>  Key Verses</a:t>
            </a:r>
          </a:p>
        </p:txBody>
      </p:sp>
      <p:sp>
        <p:nvSpPr>
          <p:cNvPr id="76" name="TextBox 75"/>
          <p:cNvSpPr txBox="1"/>
          <p:nvPr/>
        </p:nvSpPr>
        <p:spPr>
          <a:xfrm>
            <a:off x="-152400" y="6019799"/>
            <a:ext cx="1314578" cy="307777"/>
          </a:xfrm>
          <a:prstGeom prst="rect">
            <a:avLst/>
          </a:prstGeom>
          <a:noFill/>
        </p:spPr>
        <p:txBody>
          <a:bodyPr wrap="square" rtlCol="0">
            <a:spAutoFit/>
          </a:bodyPr>
          <a:lstStyle/>
          <a:p>
            <a:r>
              <a:rPr lang="en-US" sz="1400" b="1" dirty="0"/>
              <a:t>   Christ in Joel</a:t>
            </a:r>
          </a:p>
        </p:txBody>
      </p:sp>
      <p:cxnSp>
        <p:nvCxnSpPr>
          <p:cNvPr id="78" name="Straight Connector 77"/>
          <p:cNvCxnSpPr/>
          <p:nvPr/>
        </p:nvCxnSpPr>
        <p:spPr>
          <a:xfrm rot="5400000">
            <a:off x="29718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48006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447800" y="4267200"/>
            <a:ext cx="1103187" cy="338554"/>
          </a:xfrm>
          <a:prstGeom prst="rect">
            <a:avLst/>
          </a:prstGeom>
          <a:noFill/>
        </p:spPr>
        <p:txBody>
          <a:bodyPr wrap="square" rtlCol="0">
            <a:spAutoFit/>
          </a:bodyPr>
          <a:lstStyle/>
          <a:p>
            <a:r>
              <a:rPr lang="en-US" sz="1600" dirty="0"/>
              <a:t>Desolation</a:t>
            </a:r>
          </a:p>
        </p:txBody>
      </p:sp>
      <p:sp>
        <p:nvSpPr>
          <p:cNvPr id="86" name="TextBox 85"/>
          <p:cNvSpPr txBox="1"/>
          <p:nvPr/>
        </p:nvSpPr>
        <p:spPr>
          <a:xfrm>
            <a:off x="3429000" y="4267200"/>
            <a:ext cx="1313180" cy="338554"/>
          </a:xfrm>
          <a:prstGeom prst="rect">
            <a:avLst/>
          </a:prstGeom>
          <a:noFill/>
        </p:spPr>
        <p:txBody>
          <a:bodyPr wrap="square" rtlCol="0">
            <a:spAutoFit/>
          </a:bodyPr>
          <a:lstStyle/>
          <a:p>
            <a:r>
              <a:rPr lang="en-US" sz="1600" dirty="0"/>
              <a:t>Exhortation</a:t>
            </a:r>
          </a:p>
        </p:txBody>
      </p:sp>
      <p:sp>
        <p:nvSpPr>
          <p:cNvPr id="87" name="TextBox 86"/>
          <p:cNvSpPr txBox="1"/>
          <p:nvPr/>
        </p:nvSpPr>
        <p:spPr>
          <a:xfrm>
            <a:off x="5867400" y="4267200"/>
            <a:ext cx="1174489" cy="338554"/>
          </a:xfrm>
          <a:prstGeom prst="rect">
            <a:avLst/>
          </a:prstGeom>
          <a:noFill/>
        </p:spPr>
        <p:txBody>
          <a:bodyPr wrap="square" rtlCol="0">
            <a:spAutoFit/>
          </a:bodyPr>
          <a:lstStyle/>
          <a:p>
            <a:r>
              <a:rPr lang="en-US" sz="1600" dirty="0"/>
              <a:t>Restoration</a:t>
            </a:r>
          </a:p>
        </p:txBody>
      </p:sp>
      <p:sp>
        <p:nvSpPr>
          <p:cNvPr id="88" name="TextBox 87"/>
          <p:cNvSpPr txBox="1"/>
          <p:nvPr/>
        </p:nvSpPr>
        <p:spPr>
          <a:xfrm>
            <a:off x="1219200" y="4572000"/>
            <a:ext cx="1569776" cy="338554"/>
          </a:xfrm>
          <a:prstGeom prst="rect">
            <a:avLst/>
          </a:prstGeom>
          <a:noFill/>
        </p:spPr>
        <p:txBody>
          <a:bodyPr wrap="square" rtlCol="0">
            <a:spAutoFit/>
          </a:bodyPr>
          <a:lstStyle/>
          <a:p>
            <a:r>
              <a:rPr lang="en-US" sz="1600" dirty="0"/>
              <a:t>Mourning now</a:t>
            </a:r>
          </a:p>
        </p:txBody>
      </p:sp>
      <p:sp>
        <p:nvSpPr>
          <p:cNvPr id="89" name="TextBox 88"/>
          <p:cNvSpPr txBox="1"/>
          <p:nvPr/>
        </p:nvSpPr>
        <p:spPr>
          <a:xfrm>
            <a:off x="6629400" y="4572000"/>
            <a:ext cx="1600200" cy="338554"/>
          </a:xfrm>
          <a:prstGeom prst="rect">
            <a:avLst/>
          </a:prstGeom>
          <a:noFill/>
        </p:spPr>
        <p:txBody>
          <a:bodyPr wrap="square" rtlCol="0">
            <a:spAutoFit/>
          </a:bodyPr>
          <a:lstStyle/>
          <a:p>
            <a:r>
              <a:rPr lang="en-US" sz="1600" dirty="0"/>
              <a:t>Rejoicing later</a:t>
            </a:r>
          </a:p>
        </p:txBody>
      </p:sp>
      <p:cxnSp>
        <p:nvCxnSpPr>
          <p:cNvPr id="91" name="Straight Arrow Connector 90"/>
          <p:cNvCxnSpPr>
            <a:endCxn id="89" idx="1"/>
          </p:cNvCxnSpPr>
          <p:nvPr/>
        </p:nvCxnSpPr>
        <p:spPr>
          <a:xfrm>
            <a:off x="2590800" y="4724400"/>
            <a:ext cx="4038600" cy="16877"/>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066800" y="4876800"/>
            <a:ext cx="7239000" cy="523220"/>
          </a:xfrm>
          <a:prstGeom prst="rect">
            <a:avLst/>
          </a:prstGeom>
          <a:noFill/>
        </p:spPr>
        <p:txBody>
          <a:bodyPr wrap="square" rtlCol="0">
            <a:spAutoFit/>
          </a:bodyPr>
          <a:lstStyle/>
          <a:p>
            <a:r>
              <a:rPr lang="en-US" sz="1400" b="1" i="1" dirty="0"/>
              <a:t>“For His anger is but for a moment , His favor is for a lifetime; Weeping may last for the night, </a:t>
            </a:r>
          </a:p>
          <a:p>
            <a:r>
              <a:rPr lang="en-US" sz="1400" b="1" i="1" dirty="0"/>
              <a:t>                                     But a shout of joy comes in the morning.” </a:t>
            </a:r>
            <a:r>
              <a:rPr lang="en-US" sz="1400" b="1" dirty="0"/>
              <a:t>(Psa. 30:5)</a:t>
            </a:r>
            <a:endParaRPr lang="en-US" sz="1400" b="1" i="1" dirty="0"/>
          </a:p>
        </p:txBody>
      </p:sp>
      <p:sp>
        <p:nvSpPr>
          <p:cNvPr id="98" name="TextBox 97"/>
          <p:cNvSpPr txBox="1"/>
          <p:nvPr/>
        </p:nvSpPr>
        <p:spPr>
          <a:xfrm>
            <a:off x="1447800" y="5334000"/>
            <a:ext cx="6858000" cy="338554"/>
          </a:xfrm>
          <a:prstGeom prst="rect">
            <a:avLst/>
          </a:prstGeom>
          <a:noFill/>
        </p:spPr>
        <p:txBody>
          <a:bodyPr wrap="square" rtlCol="0">
            <a:spAutoFit/>
          </a:bodyPr>
          <a:lstStyle/>
          <a:p>
            <a:r>
              <a:rPr lang="en-US" sz="1600" dirty="0"/>
              <a:t>“Repent for the </a:t>
            </a:r>
            <a:r>
              <a:rPr lang="en-US" sz="1600" b="1" u="sng" dirty="0"/>
              <a:t>Day of the Lord </a:t>
            </a:r>
            <a:r>
              <a:rPr lang="en-US" sz="1600" dirty="0"/>
              <a:t>is near.” (1:15; 2:1, 11, 30-31; 3:1, 14; 3:18)  </a:t>
            </a:r>
          </a:p>
        </p:txBody>
      </p:sp>
      <p:sp>
        <p:nvSpPr>
          <p:cNvPr id="101" name="TextBox 100"/>
          <p:cNvSpPr txBox="1"/>
          <p:nvPr/>
        </p:nvSpPr>
        <p:spPr>
          <a:xfrm>
            <a:off x="3429000" y="5638800"/>
            <a:ext cx="2819400" cy="369332"/>
          </a:xfrm>
          <a:prstGeom prst="rect">
            <a:avLst/>
          </a:prstGeom>
          <a:noFill/>
        </p:spPr>
        <p:txBody>
          <a:bodyPr wrap="square" rtlCol="0">
            <a:spAutoFit/>
          </a:bodyPr>
          <a:lstStyle/>
          <a:p>
            <a:r>
              <a:rPr lang="en-US" dirty="0"/>
              <a:t>2:12-14, 18, 25-32; 3:18</a:t>
            </a:r>
          </a:p>
        </p:txBody>
      </p:sp>
      <p:sp>
        <p:nvSpPr>
          <p:cNvPr id="102" name="TextBox 101"/>
          <p:cNvSpPr txBox="1"/>
          <p:nvPr/>
        </p:nvSpPr>
        <p:spPr>
          <a:xfrm>
            <a:off x="1143000" y="5943600"/>
            <a:ext cx="7121359" cy="584775"/>
          </a:xfrm>
          <a:prstGeom prst="rect">
            <a:avLst/>
          </a:prstGeom>
          <a:noFill/>
        </p:spPr>
        <p:txBody>
          <a:bodyPr wrap="square" rtlCol="0">
            <a:spAutoFit/>
          </a:bodyPr>
          <a:lstStyle/>
          <a:p>
            <a:r>
              <a:rPr lang="en-US" sz="1600" dirty="0"/>
              <a:t>The coming of the Holy Spirit and a new kingdom is predicted (2:28; Acts 2:16) where Jesus will reign.  Jesus is coming! </a:t>
            </a:r>
          </a:p>
        </p:txBody>
      </p:sp>
      <p:sp>
        <p:nvSpPr>
          <p:cNvPr id="4" name="TextBox 3">
            <a:extLst>
              <a:ext uri="{FF2B5EF4-FFF2-40B4-BE49-F238E27FC236}">
                <a16:creationId xmlns:a16="http://schemas.microsoft.com/office/drawing/2014/main" id="{15A3C79F-C4D6-EE41-B444-92BBC200DBD4}"/>
              </a:ext>
            </a:extLst>
          </p:cNvPr>
          <p:cNvSpPr txBox="1"/>
          <p:nvPr/>
        </p:nvSpPr>
        <p:spPr>
          <a:xfrm>
            <a:off x="1482060" y="567660"/>
            <a:ext cx="1298753" cy="400110"/>
          </a:xfrm>
          <a:prstGeom prst="rect">
            <a:avLst/>
          </a:prstGeom>
          <a:solidFill>
            <a:schemeClr val="accent1"/>
          </a:solidFill>
        </p:spPr>
        <p:txBody>
          <a:bodyPr wrap="none" rtlCol="0">
            <a:spAutoFit/>
          </a:bodyPr>
          <a:lstStyle/>
          <a:p>
            <a:r>
              <a:rPr lang="en-US" sz="2000" b="1" dirty="0"/>
              <a:t>c. 830 BC</a:t>
            </a:r>
            <a:r>
              <a:rPr lang="en-US" sz="2000" dirty="0"/>
              <a:t>?</a:t>
            </a:r>
          </a:p>
        </p:txBody>
      </p:sp>
      <p:sp>
        <p:nvSpPr>
          <p:cNvPr id="68" name="TextBox 67">
            <a:extLst>
              <a:ext uri="{FF2B5EF4-FFF2-40B4-BE49-F238E27FC236}">
                <a16:creationId xmlns:a16="http://schemas.microsoft.com/office/drawing/2014/main" id="{A94B52B0-B605-A040-8125-D0F2549A8D23}"/>
              </a:ext>
            </a:extLst>
          </p:cNvPr>
          <p:cNvSpPr txBox="1"/>
          <p:nvPr/>
        </p:nvSpPr>
        <p:spPr>
          <a:xfrm>
            <a:off x="6076287" y="547776"/>
            <a:ext cx="2044983" cy="400110"/>
          </a:xfrm>
          <a:prstGeom prst="rect">
            <a:avLst/>
          </a:prstGeom>
          <a:solidFill>
            <a:schemeClr val="accent1"/>
          </a:solidFill>
        </p:spPr>
        <p:txBody>
          <a:bodyPr wrap="none" rtlCol="0">
            <a:spAutoFit/>
          </a:bodyPr>
          <a:lstStyle/>
          <a:p>
            <a:r>
              <a:rPr lang="en-US" sz="2000" b="1" dirty="0"/>
              <a:t>“Jehovah is God”</a:t>
            </a:r>
            <a:endParaRPr lang="en-US" sz="2000" dirty="0"/>
          </a:p>
        </p:txBody>
      </p:sp>
      <p:sp>
        <p:nvSpPr>
          <p:cNvPr id="6" name="TextBox 5">
            <a:extLst>
              <a:ext uri="{FF2B5EF4-FFF2-40B4-BE49-F238E27FC236}">
                <a16:creationId xmlns:a16="http://schemas.microsoft.com/office/drawing/2014/main" id="{F7B35EDE-BB80-FD4E-8A5A-6A775117975A}"/>
              </a:ext>
            </a:extLst>
          </p:cNvPr>
          <p:cNvSpPr txBox="1"/>
          <p:nvPr/>
        </p:nvSpPr>
        <p:spPr>
          <a:xfrm>
            <a:off x="41450" y="1426460"/>
            <a:ext cx="1262034" cy="2893100"/>
          </a:xfrm>
          <a:prstGeom prst="rect">
            <a:avLst/>
          </a:prstGeom>
          <a:noFill/>
        </p:spPr>
        <p:txBody>
          <a:bodyPr wrap="square" rtlCol="0">
            <a:spAutoFit/>
          </a:bodyPr>
          <a:lstStyle/>
          <a:p>
            <a:r>
              <a:rPr lang="en-US" sz="1400" dirty="0"/>
              <a:t>“</a:t>
            </a:r>
            <a:r>
              <a:rPr lang="en-US" sz="1200" dirty="0"/>
              <a:t>And it shall come to pass afterward,  that I will pour out my Spirit on all flesh; your sons and your daughters shall prophesy, your old men shall dream dreams, and your young men shall see visions” (2:28; Acts 2:16)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3277E-637F-6A48-AB81-0EE7F59EBDE3}"/>
              </a:ext>
            </a:extLst>
          </p:cNvPr>
          <p:cNvSpPr>
            <a:spLocks noGrp="1"/>
          </p:cNvSpPr>
          <p:nvPr>
            <p:ph type="title" idx="4294967295"/>
          </p:nvPr>
        </p:nvSpPr>
        <p:spPr>
          <a:xfrm>
            <a:off x="0" y="-233888"/>
            <a:ext cx="8229600" cy="1252538"/>
          </a:xfrm>
        </p:spPr>
        <p:txBody>
          <a:bodyPr>
            <a:normAutofit/>
          </a:bodyPr>
          <a:lstStyle/>
          <a:p>
            <a:r>
              <a:rPr lang="en-US" sz="3200" dirty="0">
                <a:solidFill>
                  <a:schemeClr val="tx1"/>
                </a:solidFill>
              </a:rPr>
              <a:t>Application:  - Joel 2:28 ff.  </a:t>
            </a:r>
          </a:p>
        </p:txBody>
      </p:sp>
      <p:sp>
        <p:nvSpPr>
          <p:cNvPr id="3" name="Content Placeholder 2">
            <a:extLst>
              <a:ext uri="{FF2B5EF4-FFF2-40B4-BE49-F238E27FC236}">
                <a16:creationId xmlns:a16="http://schemas.microsoft.com/office/drawing/2014/main" id="{87F0EFD0-5918-574C-985D-0518DFCDB990}"/>
              </a:ext>
            </a:extLst>
          </p:cNvPr>
          <p:cNvSpPr>
            <a:spLocks noGrp="1"/>
          </p:cNvSpPr>
          <p:nvPr>
            <p:ph idx="4294967295"/>
          </p:nvPr>
        </p:nvSpPr>
        <p:spPr>
          <a:xfrm>
            <a:off x="16790" y="533400"/>
            <a:ext cx="8859212" cy="4799694"/>
          </a:xfrm>
        </p:spPr>
        <p:txBody>
          <a:bodyPr/>
          <a:lstStyle/>
          <a:p>
            <a:pPr marL="118872" indent="0">
              <a:buNone/>
            </a:pPr>
            <a:r>
              <a:rPr lang="en-US" sz="2000" dirty="0"/>
              <a:t>“In studying the minor prophets determining the proper interpretation is certainly a worthy goal but determining the proper application is our essential task!” -- </a:t>
            </a:r>
            <a:r>
              <a:rPr lang="en-US" sz="1600" dirty="0"/>
              <a:t>Mark Copeland, Executable Outlines</a:t>
            </a:r>
          </a:p>
        </p:txBody>
      </p:sp>
      <p:sp>
        <p:nvSpPr>
          <p:cNvPr id="4" name="TextBox 3">
            <a:extLst>
              <a:ext uri="{FF2B5EF4-FFF2-40B4-BE49-F238E27FC236}">
                <a16:creationId xmlns:a16="http://schemas.microsoft.com/office/drawing/2014/main" id="{8BC096EF-5226-E44F-8F05-B9275D93B555}"/>
              </a:ext>
            </a:extLst>
          </p:cNvPr>
          <p:cNvSpPr txBox="1"/>
          <p:nvPr/>
        </p:nvSpPr>
        <p:spPr>
          <a:xfrm>
            <a:off x="271914" y="1582056"/>
            <a:ext cx="8662987" cy="2431435"/>
          </a:xfrm>
          <a:prstGeom prst="rect">
            <a:avLst/>
          </a:prstGeom>
          <a:noFill/>
          <a:ln w="57150">
            <a:solidFill>
              <a:srgbClr val="FFC000"/>
            </a:solidFill>
          </a:ln>
        </p:spPr>
        <p:txBody>
          <a:bodyPr wrap="square" rtlCol="0">
            <a:spAutoFit/>
          </a:bodyPr>
          <a:lstStyle/>
          <a:p>
            <a:r>
              <a:rPr lang="en-US" sz="1900" b="1" dirty="0"/>
              <a:t>Rev. 7:1-4</a:t>
            </a:r>
            <a:r>
              <a:rPr lang="en-US" sz="1900" dirty="0"/>
              <a:t>: “After this I saw four angels standing at the four corners of the earth, holding back the four winds of the earth, that no wind might blow on earth or sea or against any tree. 2 Then I saw another angel ascending from the rising of the sun, with the seal of the living God, and he called with a loud voice to the four angels who had been given power to harm earth and sea, 3 saying, “Do not harm the earth or the sea or the trees, until we have sealed the servants of our God on their foreheads.” 4 And I heard the number of the sealed, 144,000, sealed from every tribe of the sons of Israel:”</a:t>
            </a:r>
          </a:p>
        </p:txBody>
      </p:sp>
      <p:sp>
        <p:nvSpPr>
          <p:cNvPr id="5" name="TextBox 4">
            <a:extLst>
              <a:ext uri="{FF2B5EF4-FFF2-40B4-BE49-F238E27FC236}">
                <a16:creationId xmlns:a16="http://schemas.microsoft.com/office/drawing/2014/main" id="{101F2300-C2E8-7E40-B4E2-CDC6A595B9AB}"/>
              </a:ext>
            </a:extLst>
          </p:cNvPr>
          <p:cNvSpPr txBox="1"/>
          <p:nvPr/>
        </p:nvSpPr>
        <p:spPr>
          <a:xfrm rot="10800000" flipV="1">
            <a:off x="230500" y="4247266"/>
            <a:ext cx="8682999" cy="1261884"/>
          </a:xfrm>
          <a:prstGeom prst="rect">
            <a:avLst/>
          </a:prstGeom>
          <a:noFill/>
          <a:ln w="57150">
            <a:solidFill>
              <a:srgbClr val="FFC000"/>
            </a:solidFill>
          </a:ln>
        </p:spPr>
        <p:txBody>
          <a:bodyPr wrap="square" rtlCol="0">
            <a:spAutoFit/>
          </a:bodyPr>
          <a:lstStyle/>
          <a:p>
            <a:r>
              <a:rPr lang="en-US" sz="1900" b="1" dirty="0"/>
              <a:t>Rev. 19:14</a:t>
            </a:r>
            <a:r>
              <a:rPr lang="en-US" sz="1900" dirty="0"/>
              <a:t>: “And this is how I saw the horses in my vision and </a:t>
            </a:r>
            <a:r>
              <a:rPr lang="en-US" sz="1900" b="1" dirty="0"/>
              <a:t>those who rode them</a:t>
            </a:r>
            <a:r>
              <a:rPr lang="en-US" sz="1900" dirty="0"/>
              <a:t>: they wore breastplates the color of fire and of sapphire and of sulfur, and the heads of the horses were like lions' heads, and fire and smoke and sulfur came out of their mouths.”</a:t>
            </a:r>
          </a:p>
        </p:txBody>
      </p:sp>
      <p:sp>
        <p:nvSpPr>
          <p:cNvPr id="6" name="TextBox 5">
            <a:extLst>
              <a:ext uri="{FF2B5EF4-FFF2-40B4-BE49-F238E27FC236}">
                <a16:creationId xmlns:a16="http://schemas.microsoft.com/office/drawing/2014/main" id="{BA88FF89-4A6B-3247-AEBF-0E321A9F89A6}"/>
              </a:ext>
            </a:extLst>
          </p:cNvPr>
          <p:cNvSpPr txBox="1"/>
          <p:nvPr/>
        </p:nvSpPr>
        <p:spPr>
          <a:xfrm rot="10800000" flipV="1">
            <a:off x="213015" y="5830202"/>
            <a:ext cx="8721886" cy="969496"/>
          </a:xfrm>
          <a:prstGeom prst="rect">
            <a:avLst/>
          </a:prstGeom>
          <a:noFill/>
          <a:ln w="57150">
            <a:solidFill>
              <a:srgbClr val="FFC000"/>
            </a:solidFill>
          </a:ln>
        </p:spPr>
        <p:txBody>
          <a:bodyPr wrap="square" rtlCol="0">
            <a:spAutoFit/>
          </a:bodyPr>
          <a:lstStyle/>
          <a:p>
            <a:r>
              <a:rPr lang="en-US" sz="1900" b="1" dirty="0"/>
              <a:t>2 </a:t>
            </a:r>
            <a:r>
              <a:rPr lang="en-US" sz="1900" b="1" dirty="0" err="1"/>
              <a:t>Ti</a:t>
            </a:r>
            <a:r>
              <a:rPr lang="en-US" sz="1900" b="1" dirty="0"/>
              <a:t>. 2:19</a:t>
            </a:r>
            <a:r>
              <a:rPr lang="en-US" sz="1900" dirty="0"/>
              <a:t>: “But God's firm foundation stands, bearing this seal: “</a:t>
            </a:r>
            <a:r>
              <a:rPr lang="en-US" sz="1900" b="1" dirty="0"/>
              <a:t>The Lord knows those who are his,</a:t>
            </a:r>
            <a:r>
              <a:rPr lang="en-US" sz="1900" dirty="0"/>
              <a:t>” and, “Let everyone who names the name of the Lord depart from iniquity.”</a:t>
            </a:r>
          </a:p>
        </p:txBody>
      </p:sp>
      <p:sp>
        <p:nvSpPr>
          <p:cNvPr id="8" name="TextBox 7">
            <a:extLst>
              <a:ext uri="{FF2B5EF4-FFF2-40B4-BE49-F238E27FC236}">
                <a16:creationId xmlns:a16="http://schemas.microsoft.com/office/drawing/2014/main" id="{69D2FD68-4765-1945-AEC9-2604B269D5EC}"/>
              </a:ext>
            </a:extLst>
          </p:cNvPr>
          <p:cNvSpPr txBox="1"/>
          <p:nvPr/>
        </p:nvSpPr>
        <p:spPr>
          <a:xfrm>
            <a:off x="546934" y="772844"/>
            <a:ext cx="7798924" cy="1785104"/>
          </a:xfrm>
          <a:prstGeom prst="rect">
            <a:avLst/>
          </a:prstGeom>
          <a:solidFill>
            <a:schemeClr val="tx1"/>
          </a:solidFill>
        </p:spPr>
        <p:txBody>
          <a:bodyPr wrap="square" rtlCol="0">
            <a:spAutoFit/>
          </a:bodyPr>
          <a:lstStyle/>
          <a:p>
            <a:r>
              <a:rPr lang="en-US" sz="2200" dirty="0">
                <a:solidFill>
                  <a:schemeClr val="bg1"/>
                </a:solidFill>
              </a:rPr>
              <a:t>“But you have come to Mount Zion and to the city of the living God, the heavenly Jerusalem, and to innumerable angels in festal gathering:…Therefore let us be grateful for receiving a kingdom that cannot be shaken, and thus let us offer to God acceptable worship, with reverence and awe” (Heb. 12:11, 22)</a:t>
            </a:r>
          </a:p>
        </p:txBody>
      </p:sp>
      <p:sp>
        <p:nvSpPr>
          <p:cNvPr id="9" name="TextBox 8">
            <a:extLst>
              <a:ext uri="{FF2B5EF4-FFF2-40B4-BE49-F238E27FC236}">
                <a16:creationId xmlns:a16="http://schemas.microsoft.com/office/drawing/2014/main" id="{FA62D30A-8C37-E544-9D53-66571198133F}"/>
              </a:ext>
            </a:extLst>
          </p:cNvPr>
          <p:cNvSpPr txBox="1"/>
          <p:nvPr/>
        </p:nvSpPr>
        <p:spPr>
          <a:xfrm>
            <a:off x="513952" y="2814772"/>
            <a:ext cx="7798924" cy="3600986"/>
          </a:xfrm>
          <a:prstGeom prst="rect">
            <a:avLst/>
          </a:prstGeom>
          <a:solidFill>
            <a:schemeClr val="tx1"/>
          </a:solidFill>
        </p:spPr>
        <p:txBody>
          <a:bodyPr wrap="square" rtlCol="0">
            <a:spAutoFit/>
          </a:bodyPr>
          <a:lstStyle/>
          <a:p>
            <a:r>
              <a:rPr lang="en-US" sz="2200" dirty="0">
                <a:solidFill>
                  <a:schemeClr val="bg1"/>
                </a:solidFill>
              </a:rPr>
              <a:t>“Who shall separate us from the love of Christ? Shall tribulation, or distress, or persecution, or famine, or nakedness, or danger, or sword? 36 As it is written, “For your sake we are being killed all the day long; we are regarded as sheep to be slaughtered.” 37 No, in all these things we are more than conquerors through him who loved us. 38 For I am sure that neither death nor life, nor angels nor rulers, nor things present nor things to come, nor powers, 39 nor height nor depth, nor anything else in all creation, will be able to separate us from the love of God in Christ Jesus our Lord” (Ro. 8:35-39)</a:t>
            </a:r>
          </a:p>
          <a:p>
            <a:endParaRPr lang="en-US" sz="800" dirty="0">
              <a:solidFill>
                <a:schemeClr val="bg1"/>
              </a:solidFill>
            </a:endParaRPr>
          </a:p>
        </p:txBody>
      </p:sp>
    </p:spTree>
    <p:extLst>
      <p:ext uri="{BB962C8B-B14F-4D97-AF65-F5344CB8AC3E}">
        <p14:creationId xmlns:p14="http://schemas.microsoft.com/office/powerpoint/2010/main" val="378107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644586337"/>
              </p:ext>
            </p:extLst>
          </p:nvPr>
        </p:nvGraphicFramePr>
        <p:xfrm>
          <a:off x="0" y="0"/>
          <a:ext cx="9212267" cy="6858002"/>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456031">
                  <a:extLst>
                    <a:ext uri="{9D8B030D-6E8A-4147-A177-3AD203B41FA5}">
                      <a16:colId xmlns:a16="http://schemas.microsoft.com/office/drawing/2014/main" val="20002"/>
                    </a:ext>
                  </a:extLst>
                </a:gridCol>
                <a:gridCol w="525466">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33895">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75767">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75767">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515406">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75767">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49202">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75767">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75767">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2755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27162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a:t>
                      </a:r>
                      <a:r>
                        <a:rPr lang="en-US" sz="1300" b="1" baseline="0"/>
                        <a:t> the division to the fall of Israel</a:t>
                      </a:r>
                      <a:endParaRPr lang="en-US" sz="1300" b="1"/>
                    </a:p>
                  </a:txBody>
                  <a:tcPr marL="68580" marR="68580" marT="34290" marB="34290">
                    <a:solidFill>
                      <a:srgbClr val="FFFF00"/>
                    </a:solidFill>
                  </a:tcPr>
                </a:tc>
                <a:tc>
                  <a:txBody>
                    <a:bodyPr/>
                    <a:lstStyle/>
                    <a:p>
                      <a:r>
                        <a:rPr lang="en-US" sz="1300" b="1"/>
                        <a:t>1 Ki. 12-2 Ki. 20; 2 Chr. 10-32</a:t>
                      </a:r>
                    </a:p>
                  </a:txBody>
                  <a:tcPr marL="68580" marR="68580" marT="34290" marB="34290">
                    <a:solidFill>
                      <a:srgbClr val="FFFF00"/>
                    </a:solidFill>
                  </a:tcPr>
                </a:tc>
                <a:tc>
                  <a:txBody>
                    <a:bodyPr/>
                    <a:lstStyle/>
                    <a:p>
                      <a:pPr algn="ctr"/>
                      <a:r>
                        <a:rPr lang="en-US" sz="1300" b="1"/>
                        <a:t>253</a:t>
                      </a:r>
                    </a:p>
                  </a:txBody>
                  <a:tcPr marL="68580" marR="68580" marT="34290" marB="34290">
                    <a:solidFill>
                      <a:srgbClr val="FFFF00"/>
                    </a:solidFill>
                  </a:tcPr>
                </a:tc>
                <a:tc>
                  <a:txBody>
                    <a:bodyPr/>
                    <a:lstStyle/>
                    <a:p>
                      <a:r>
                        <a:rPr lang="en-US" sz="1300" b="1" dirty="0"/>
                        <a:t>Elijah</a:t>
                      </a:r>
                    </a:p>
                  </a:txBody>
                  <a:tcPr marL="68580" marR="68580" marT="34290" marB="34290">
                    <a:solidFill>
                      <a:srgbClr val="FFFF00"/>
                    </a:solidFill>
                  </a:tcPr>
                </a:tc>
                <a:extLst>
                  <a:ext uri="{0D108BD9-81ED-4DB2-BD59-A6C34878D82A}">
                    <a16:rowId xmlns:a16="http://schemas.microsoft.com/office/drawing/2014/main" val="10009"/>
                  </a:ext>
                </a:extLst>
              </a:tr>
              <a:tr h="390164">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bg2"/>
                    </a:solidFill>
                  </a:tcPr>
                </a:tc>
                <a:tc>
                  <a:txBody>
                    <a:bodyPr/>
                    <a:lstStyle/>
                    <a:p>
                      <a:r>
                        <a:rPr lang="en-US" sz="1300" b="1"/>
                        <a:t>2 Ki. 21-25; 2 Chr. 10-32</a:t>
                      </a:r>
                    </a:p>
                  </a:txBody>
                  <a:tcPr marL="68580" marR="68580" marT="34290" marB="34290">
                    <a:solidFill>
                      <a:schemeClr val="bg2"/>
                    </a:solidFill>
                  </a:tcPr>
                </a:tc>
                <a:tc>
                  <a:txBody>
                    <a:bodyPr/>
                    <a:lstStyle/>
                    <a:p>
                      <a:pPr algn="ctr"/>
                      <a:r>
                        <a:rPr lang="en-US" sz="1300" b="1"/>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8027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a:t>2 Ki. 25-8- 21;</a:t>
                      </a:r>
                      <a:r>
                        <a:rPr lang="en-US" sz="1300" b="1" baseline="0"/>
                        <a:t> Dan. 1-6; Ezekiel</a:t>
                      </a:r>
                      <a:endParaRPr lang="en-US" sz="1300" b="1"/>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75767">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96086">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a:t>
                      </a:r>
                      <a:r>
                        <a:rPr lang="en-US" sz="1300" b="1" dirty="0" err="1"/>
                        <a:t>Maccabe</a:t>
                      </a:r>
                      <a:endParaRPr lang="en-US" sz="1300" b="1" dirty="0"/>
                    </a:p>
                  </a:txBody>
                  <a:tcPr marL="68580" marR="68580" marT="34290" marB="34290">
                    <a:solidFill>
                      <a:schemeClr val="bg2"/>
                    </a:solidFill>
                  </a:tcPr>
                </a:tc>
                <a:extLst>
                  <a:ext uri="{0D108BD9-81ED-4DB2-BD59-A6C34878D82A}">
                    <a16:rowId xmlns:a16="http://schemas.microsoft.com/office/drawing/2014/main" val="10013"/>
                  </a:ext>
                </a:extLst>
              </a:tr>
              <a:tr h="375767">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515406">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ascension to death of Paul (96 AD approx.)</a:t>
                      </a:r>
                    </a:p>
                  </a:txBody>
                  <a:tcPr marL="68580" marR="68580" marT="34290" marB="34290">
                    <a:solidFill>
                      <a:schemeClr val="bg2"/>
                    </a:solidFill>
                  </a:tcPr>
                </a:tc>
                <a:tc>
                  <a:txBody>
                    <a:bodyPr/>
                    <a:lstStyle/>
                    <a:p>
                      <a:r>
                        <a:rPr lang="en-US" sz="1300" b="1" dirty="0"/>
                        <a:t>Acts 2-Revelation</a:t>
                      </a:r>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dirty="0"/>
              <a:t>Hosea</a:t>
            </a:r>
          </a:p>
          <a:p>
            <a:pPr marL="576072" indent="-457200">
              <a:buFont typeface="+mj-lt"/>
              <a:buAutoNum type="arabicPeriod"/>
            </a:pPr>
            <a:r>
              <a:rPr lang="en-US" b="1" dirty="0"/>
              <a:t>Joel</a:t>
            </a:r>
          </a:p>
          <a:p>
            <a:pPr marL="576072" indent="-457200">
              <a:buFont typeface="+mj-lt"/>
              <a:buAutoNum type="arabicPeriod"/>
            </a:pPr>
            <a:r>
              <a:rPr lang="en-US"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Habakkuk</a:t>
            </a:r>
          </a:p>
          <a:p>
            <a:pPr marL="576072" indent="-457200">
              <a:buFont typeface="+mj-lt"/>
              <a:buAutoNum type="arabicPeriod"/>
            </a:pPr>
            <a:r>
              <a:rPr lang="en-US" dirty="0"/>
              <a:t>Zephaniah</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b="1" dirty="0"/>
              <a:t>Joel</a:t>
            </a:r>
          </a:p>
          <a:p>
            <a:pPr marL="576072" indent="-457200">
              <a:buFont typeface="+mj-lt"/>
              <a:buAutoNum type="arabicPeriod"/>
            </a:pPr>
            <a:r>
              <a:rPr lang="en-US" dirty="0"/>
              <a:t>Jonah</a:t>
            </a:r>
          </a:p>
          <a:p>
            <a:pPr marL="576072" indent="-457200">
              <a:buFont typeface="+mj-lt"/>
              <a:buAutoNum type="arabicPeriod"/>
            </a:pPr>
            <a:r>
              <a:rPr lang="en-US" dirty="0"/>
              <a:t>Amos</a:t>
            </a:r>
          </a:p>
          <a:p>
            <a:pPr marL="576072" indent="-457200">
              <a:buFont typeface="+mj-lt"/>
              <a:buAutoNum type="arabicPeriod"/>
            </a:pPr>
            <a:r>
              <a:rPr lang="en-US" dirty="0"/>
              <a:t>Hosea</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dirty="0"/>
              <a:t>Habakkuk</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a:t>           </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06507" y="1434031"/>
            <a:ext cx="532707" cy="4409475"/>
          </a:xfrm>
          <a:prstGeom prst="parallelogram">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t>Assyrian Exile - Israel  722 BC  </a:t>
            </a:r>
          </a:p>
        </p:txBody>
      </p:sp>
      <p:sp>
        <p:nvSpPr>
          <p:cNvPr id="122" name="Parallelogram 121"/>
          <p:cNvSpPr/>
          <p:nvPr/>
        </p:nvSpPr>
        <p:spPr>
          <a:xfrm rot="153179">
            <a:off x="5187147" y="1403804"/>
            <a:ext cx="526083" cy="4422910"/>
          </a:xfrm>
          <a:prstGeom prst="parallelogram">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t>Babylonian Exile- Judah 586 </a:t>
            </a:r>
          </a:p>
        </p:txBody>
      </p:sp>
      <p:cxnSp>
        <p:nvCxnSpPr>
          <p:cNvPr id="150" name="Straight Connector 149"/>
          <p:cNvCxnSpPr/>
          <p:nvPr/>
        </p:nvCxnSpPr>
        <p:spPr>
          <a:xfrm>
            <a:off x="762000" y="3505200"/>
            <a:ext cx="27432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t>9</a:t>
            </a:r>
            <a:r>
              <a:rPr lang="en-US" b="1" baseline="30000"/>
              <a:t>th</a:t>
            </a:r>
            <a:r>
              <a:rPr lang="en-US" b="1"/>
              <a:t> Century</a:t>
            </a:r>
          </a:p>
          <a:p>
            <a:r>
              <a:rPr lang="en-US" b="1"/>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t>8</a:t>
            </a:r>
            <a:r>
              <a:rPr lang="en-US" b="1" baseline="30000"/>
              <a:t>th</a:t>
            </a:r>
            <a:r>
              <a:rPr lang="en-US" b="1"/>
              <a:t> Century</a:t>
            </a:r>
          </a:p>
          <a:p>
            <a:r>
              <a:rPr lang="en-US" b="1"/>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7</a:t>
            </a:r>
            <a:r>
              <a:rPr lang="en-US" b="1" baseline="30000"/>
              <a:t>th</a:t>
            </a:r>
            <a:r>
              <a:rPr lang="en-US" b="1"/>
              <a:t> and 6</a:t>
            </a:r>
            <a:r>
              <a:rPr lang="en-US" b="1" baseline="30000"/>
              <a:t>TH</a:t>
            </a:r>
            <a:r>
              <a:rPr lang="en-US" b="1"/>
              <a:t> </a:t>
            </a:r>
          </a:p>
          <a:p>
            <a:r>
              <a:rPr lang="en-US" b="1"/>
              <a:t>    Century</a:t>
            </a:r>
          </a:p>
          <a:p>
            <a:r>
              <a:rPr lang="en-US" b="1"/>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dirty="0"/>
              <a:t>Obadiah</a:t>
            </a:r>
          </a:p>
          <a:p>
            <a:endParaRPr lang="en-US" dirty="0"/>
          </a:p>
          <a:p>
            <a:r>
              <a:rPr lang="en-US" dirty="0"/>
              <a:t>    </a:t>
            </a:r>
            <a:r>
              <a:rPr lang="en-US" b="1" dirty="0"/>
              <a:t>Joel</a:t>
            </a:r>
          </a:p>
        </p:txBody>
      </p:sp>
      <p:cxnSp>
        <p:nvCxnSpPr>
          <p:cNvPr id="172" name="Straight Connector 171"/>
          <p:cNvCxnSpPr/>
          <p:nvPr/>
        </p:nvCxnSpPr>
        <p:spPr>
          <a:xfrm>
            <a:off x="990600" y="44958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62200"/>
            <a:ext cx="1469989" cy="923330"/>
          </a:xfrm>
          <a:prstGeom prst="rect">
            <a:avLst/>
          </a:prstGeom>
          <a:noFill/>
        </p:spPr>
        <p:txBody>
          <a:bodyPr wrap="square" rtlCol="0">
            <a:spAutoFit/>
          </a:bodyPr>
          <a:lstStyle/>
          <a:p>
            <a:r>
              <a:rPr lang="en-US"/>
              <a:t>Jonah</a:t>
            </a:r>
          </a:p>
          <a:p>
            <a:r>
              <a:rPr lang="en-US"/>
              <a:t>Amos</a:t>
            </a:r>
          </a:p>
          <a:p>
            <a:r>
              <a:rPr lang="en-US"/>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514600" y="32766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a:t>Nahum</a:t>
            </a:r>
          </a:p>
          <a:p>
            <a:r>
              <a:rPr lang="en-US"/>
              <a:t>Zephaniah</a:t>
            </a:r>
          </a:p>
          <a:p>
            <a:r>
              <a:rPr lang="en-US"/>
              <a:t>Habakkuk</a:t>
            </a:r>
          </a:p>
          <a:p>
            <a:r>
              <a:rPr lang="en-US"/>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4114800" y="50292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Daniel</a:t>
            </a:r>
          </a:p>
          <a:p>
            <a:r>
              <a:rPr lang="en-US"/>
              <a:t>    Ezekiel</a:t>
            </a:r>
          </a:p>
        </p:txBody>
      </p:sp>
      <p:cxnSp>
        <p:nvCxnSpPr>
          <p:cNvPr id="211" name="Straight Connector 210"/>
          <p:cNvCxnSpPr/>
          <p:nvPr/>
        </p:nvCxnSpPr>
        <p:spPr>
          <a:xfrm flipV="1">
            <a:off x="6019800" y="2819400"/>
            <a:ext cx="685800" cy="18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dirty="0"/>
              <a:t>Malachi</a:t>
            </a:r>
          </a:p>
          <a:p>
            <a:pPr algn="ctr"/>
            <a:r>
              <a:rPr lang="en-US" b="1" dirty="0"/>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dirty="0"/>
              <a:t>Haggai</a:t>
            </a:r>
          </a:p>
          <a:p>
            <a:pPr algn="ctr"/>
            <a:r>
              <a:rPr lang="en-US" sz="1700" b="1" dirty="0"/>
              <a:t>Zechariah</a:t>
            </a:r>
          </a:p>
          <a:p>
            <a:pPr algn="ctr"/>
            <a:r>
              <a:rPr lang="en-US" sz="1700" b="1" dirty="0"/>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a:t>Nahum</a:t>
            </a:r>
          </a:p>
          <a:p>
            <a:pPr algn="ctr"/>
            <a:r>
              <a:rPr lang="en-US" b="1"/>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p:spPr>
        <p:txBody>
          <a:bodyPr wrap="square" rtlCol="0">
            <a:spAutoFit/>
          </a:bodyPr>
          <a:lstStyle/>
          <a:p>
            <a:r>
              <a:rPr lang="en-US" b="1" dirty="0"/>
              <a:t>Zephaniah</a:t>
            </a:r>
          </a:p>
          <a:p>
            <a:pPr algn="ctr"/>
            <a:r>
              <a:rPr lang="en-US" b="1" dirty="0"/>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dirty="0"/>
              <a:t>Habakkuk</a:t>
            </a:r>
          </a:p>
          <a:p>
            <a:pPr algn="ctr"/>
            <a:r>
              <a:rPr lang="en-US" b="1" dirty="0"/>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noFill/>
        </p:spPr>
        <p:txBody>
          <a:bodyPr wrap="none" rtlCol="0">
            <a:spAutoFit/>
          </a:bodyPr>
          <a:lstStyle/>
          <a:p>
            <a:r>
              <a:rPr lang="en-US" b="1"/>
              <a:t>Micah</a:t>
            </a:r>
          </a:p>
          <a:p>
            <a:r>
              <a:rPr lang="en-US" b="1"/>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H="1" flipV="1">
            <a:off x="4432161" y="2068353"/>
            <a:ext cx="40694" cy="1957528"/>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solidFill>
            <a:srgbClr val="FFFF00"/>
          </a:solidFill>
        </p:spPr>
        <p:txBody>
          <a:bodyPr wrap="none" rtlCol="0">
            <a:spAutoFit/>
          </a:bodyPr>
          <a:lstStyle/>
          <a:p>
            <a:pPr algn="ctr"/>
            <a:r>
              <a:rPr lang="en-US" b="1" dirty="0"/>
              <a:t>Joel</a:t>
            </a:r>
          </a:p>
          <a:p>
            <a:pPr algn="ctr"/>
            <a:r>
              <a:rPr lang="en-US" b="1" dirty="0"/>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spTree>
    <p:extLst>
      <p:ext uri="{BB962C8B-B14F-4D97-AF65-F5344CB8AC3E}">
        <p14:creationId xmlns:p14="http://schemas.microsoft.com/office/powerpoint/2010/main" val="126825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33F0-23D0-C24B-BCF8-8CB1C58225DF}"/>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FDE5B83D-2BD7-CA43-AD17-23F5C133F85A}"/>
              </a:ext>
            </a:extLst>
          </p:cNvPr>
          <p:cNvSpPr>
            <a:spLocks noGrp="1"/>
          </p:cNvSpPr>
          <p:nvPr>
            <p:ph idx="1"/>
          </p:nvPr>
        </p:nvSpPr>
        <p:spPr/>
        <p:txBody>
          <a:bodyPr>
            <a:normAutofit/>
          </a:bodyPr>
          <a:lstStyle/>
          <a:p>
            <a:pPr marL="118872" indent="0">
              <a:buNone/>
            </a:pPr>
            <a:r>
              <a:rPr lang="en-US" sz="2000" dirty="0"/>
              <a:t>“This is a brief book of three chapters having only seventy-three verses altogether.  The word Joel means </a:t>
            </a:r>
            <a:r>
              <a:rPr lang="en-US" sz="2000" i="1" dirty="0"/>
              <a:t>Jehovah is God.  </a:t>
            </a:r>
            <a:r>
              <a:rPr lang="en-US" sz="2000" dirty="0"/>
              <a:t>Little is known about his background.  His message was called forth by a national calamity.  There had been a devastating plague of locusts which had left the land stripped of food.  This was followed by a famine with resulting poverty and misery.  These calamities created a situation that called for the sure word of Jehovah.  Joel came forth to speak for God in this dark hour.  T is probable that he spoke far more than is included in this book.  The book itself has two distinct divisions.  The first (1:1-2:7) is a call to repentance and prayer.  In the second (2:28-3:1) Jehovah promises to hear the cry of His people, to remove the cause of their suffering and to restore prosperity and enrich them spiritually (2:25, 28, 32).” --- Hester, Heart of Hebrew History, page 279</a:t>
            </a:r>
          </a:p>
        </p:txBody>
      </p:sp>
    </p:spTree>
    <p:extLst>
      <p:ext uri="{BB962C8B-B14F-4D97-AF65-F5344CB8AC3E}">
        <p14:creationId xmlns:p14="http://schemas.microsoft.com/office/powerpoint/2010/main" val="401923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600200"/>
            <a:ext cx="8762999" cy="5257800"/>
          </a:xfrm>
        </p:spPr>
        <p:txBody>
          <a:bodyPr>
            <a:normAutofit/>
          </a:bodyPr>
          <a:lstStyle/>
          <a:p>
            <a:pPr marL="89154" indent="0">
              <a:buNone/>
            </a:pPr>
            <a:r>
              <a:rPr lang="en-US" sz="2400" dirty="0"/>
              <a:t>We know little of the prophet Joel beyond a few personal details contained in the book itself.  He identified himself as the son of </a:t>
            </a:r>
            <a:r>
              <a:rPr lang="en-US" sz="2400" dirty="0" err="1"/>
              <a:t>Pethuel</a:t>
            </a:r>
            <a:r>
              <a:rPr lang="en-US" sz="2400" dirty="0"/>
              <a:t>, preached to the people of Judah, and expressed a great deal of interest in Jerusalem. Joel also made several comments on the priests and the temple, indicating a familiarity with the center of worship in Judah (Joel 1:13–14; 2:14, 17). Joel often drew upon natural imagery—the sun and the moon, the grass and the locusts—and in general seemed to understand the reality that truth must have an impact on us in the real world.</a:t>
            </a:r>
          </a:p>
        </p:txBody>
      </p:sp>
    </p:spTree>
    <p:extLst>
      <p:ext uri="{BB962C8B-B14F-4D97-AF65-F5344CB8AC3E}">
        <p14:creationId xmlns:p14="http://schemas.microsoft.com/office/powerpoint/2010/main" val="231444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524000"/>
            <a:ext cx="8763000" cy="4724401"/>
          </a:xfrm>
        </p:spPr>
        <p:txBody>
          <a:bodyPr>
            <a:noAutofit/>
          </a:bodyPr>
          <a:lstStyle/>
          <a:p>
            <a:pPr marL="89154" indent="0">
              <a:buNone/>
            </a:pPr>
            <a:r>
              <a:rPr lang="en-US" sz="2200" dirty="0"/>
              <a:t>Dating the writing of the book of Joel remains one of the most difficult tasks for Old Testament scholars because unlike most prophetic writers, Joel gave no explicit indication of his time period. In particular, Joel refrained from mentioning the current ruling kings. The book of Joel makes ample mention of priests, temple rituals, and nations, such as Phoenicia, Philistia, Egypt, and Edom, that were prominent in the late ninth century BC.  All of this points to a date of approximately 830 BC or soon after, making Joel one of the earliest writing prophets, as well as a contemporary of the prophet Elisha.</a:t>
            </a:r>
          </a:p>
          <a:p>
            <a:pPr marL="89154" indent="0">
              <a:buNone/>
            </a:pPr>
            <a:endParaRPr lang="en-US" sz="2200" dirty="0"/>
          </a:p>
          <a:p>
            <a:pPr marL="89154" indent="0">
              <a:buNone/>
            </a:pPr>
            <a:r>
              <a:rPr lang="en-US" sz="2200" dirty="0"/>
              <a:t>The book focuses its prophetic judgment on the southern kingdom of Judah with frequent references to Zion and the temple worship (Joel 1:13–14; 2:23, 32; 3:16, 21).  Joel’s familiarity with this area and the worship in the temple suggests that he lived in Judah, possibly even in the city of Jerusalem itself.</a:t>
            </a:r>
          </a:p>
        </p:txBody>
      </p:sp>
    </p:spTree>
    <p:extLst>
      <p:ext uri="{BB962C8B-B14F-4D97-AF65-F5344CB8AC3E}">
        <p14:creationId xmlns:p14="http://schemas.microsoft.com/office/powerpoint/2010/main" val="1697303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4293</TotalTime>
  <Words>5538</Words>
  <Application>Microsoft Macintosh PowerPoint</Application>
  <PresentationFormat>On-screen Show (4:3)</PresentationFormat>
  <Paragraphs>386</Paragraphs>
  <Slides>20</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Abadi MT Condensed Extra Bold</vt:lpstr>
      <vt:lpstr>American Typewriter</vt:lpstr>
      <vt:lpstr>Arial</vt:lpstr>
      <vt:lpstr>Arial Black</vt:lpstr>
      <vt:lpstr>Calibri</vt:lpstr>
      <vt:lpstr>Corbel</vt:lpstr>
      <vt:lpstr>Wingdings</vt:lpstr>
      <vt:lpstr>Wingdings 2</vt:lpstr>
      <vt:lpstr>Wingdings 3</vt:lpstr>
      <vt:lpstr>Module</vt:lpstr>
      <vt:lpstr>Symphony of the Scriptures</vt:lpstr>
      <vt:lpstr>Joel</vt:lpstr>
      <vt:lpstr>PowerPoint Presentation</vt:lpstr>
      <vt:lpstr>When Did They Prophecy?</vt:lpstr>
      <vt:lpstr>CHRONOLOGY OF PROPHETS</vt:lpstr>
      <vt:lpstr>PowerPoint Presentation</vt:lpstr>
      <vt:lpstr>Introduction</vt:lpstr>
      <vt:lpstr>Who wrote the book?</vt:lpstr>
      <vt:lpstr>Where are we?</vt:lpstr>
      <vt:lpstr>Why is Joel so important?</vt:lpstr>
      <vt:lpstr>What's the point?</vt:lpstr>
      <vt:lpstr>How do I apply this?</vt:lpstr>
      <vt:lpstr>Echoes of symbolism - Locust</vt:lpstr>
      <vt:lpstr>Echoes of symbolism - Moon turning to blood</vt:lpstr>
      <vt:lpstr>Echoes of symbolism -  harvest and wine press</vt:lpstr>
      <vt:lpstr>The Day of the Lord       </vt:lpstr>
      <vt:lpstr>Brief Outline</vt:lpstr>
      <vt:lpstr>  Joel’s prophecy (2:28 ff.) - three key phrases...   </vt:lpstr>
      <vt:lpstr>Application:  - Joel 2:28 ff.  </vt:lpstr>
      <vt:lpstr>Application:  - Joel 2:28 ff.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142</cp:revision>
  <cp:lastPrinted>2021-10-27T16:49:42Z</cp:lastPrinted>
  <dcterms:created xsi:type="dcterms:W3CDTF">2010-11-07T11:38:16Z</dcterms:created>
  <dcterms:modified xsi:type="dcterms:W3CDTF">2022-12-30T18:07:11Z</dcterms:modified>
</cp:coreProperties>
</file>